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62" r:id="rId4"/>
    <p:sldId id="285" r:id="rId5"/>
    <p:sldId id="260" r:id="rId6"/>
    <p:sldId id="316" r:id="rId7"/>
    <p:sldId id="318" r:id="rId8"/>
    <p:sldId id="269" r:id="rId9"/>
    <p:sldId id="281" r:id="rId10"/>
    <p:sldId id="319" r:id="rId11"/>
    <p:sldId id="282" r:id="rId12"/>
    <p:sldId id="290" r:id="rId13"/>
    <p:sldId id="320" r:id="rId14"/>
    <p:sldId id="283" r:id="rId15"/>
    <p:sldId id="340" r:id="rId16"/>
    <p:sldId id="267" r:id="rId17"/>
    <p:sldId id="321" r:id="rId18"/>
    <p:sldId id="288" r:id="rId19"/>
    <p:sldId id="317" r:id="rId20"/>
    <p:sldId id="284" r:id="rId21"/>
    <p:sldId id="289" r:id="rId22"/>
    <p:sldId id="287" r:id="rId23"/>
    <p:sldId id="261" r:id="rId24"/>
    <p:sldId id="323" r:id="rId25"/>
    <p:sldId id="338" r:id="rId26"/>
    <p:sldId id="26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6742"/>
    <a:srgbClr val="FFFFCC"/>
    <a:srgbClr val="F5AF13"/>
    <a:srgbClr val="4A5B6F"/>
    <a:srgbClr val="D9D9D9"/>
    <a:srgbClr val="F8C655"/>
    <a:srgbClr val="DBDBDB"/>
    <a:srgbClr val="548235"/>
    <a:srgbClr val="59D9DC"/>
    <a:srgbClr val="58D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42E6A-CF73-4E5A-ACBB-2760D57BA5EB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500FE-4A46-4DA5-8C9E-361E32E50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A40EE-1993-4578-B604-335EBC29FD82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659E8-7130-4384-AA32-473405130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212469" y="1381809"/>
            <a:ext cx="12083143" cy="1785104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0000" endA="300" endPos="38500" dist="50800" dir="5400000" sy="-100000" algn="bl" rotWithShape="0"/>
          </a:effectLst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zh-CN" sz="5400" b="1" dirty="0"/>
              <a:t> </a:t>
            </a:r>
            <a:r>
              <a:rPr kumimoji="1" lang="zh-CN" altLang="zh-CN" sz="54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基于细粒度分类的人脸表情识别方法</a:t>
            </a:r>
            <a:endParaRPr kumimoji="1" lang="en-US" altLang="zh-CN" sz="5400" b="1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Century Gothic" panose="020B0502020202020204"/>
              <a:ea typeface="微软雅黑" panose="020B0503020204020204" charset="-122"/>
            </a:endParaRPr>
          </a:p>
          <a:p>
            <a:pPr algn="ctr"/>
            <a:endParaRPr lang="zh-CN" altLang="en-US" sz="5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359681" y="36661"/>
            <a:ext cx="2831637" cy="91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321326" y="4491306"/>
            <a:ext cx="40174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小组成员：熊梓豪 叶国荣 李玉洁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指导老师：张珂</a:t>
            </a:r>
          </a:p>
          <a:p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8961" y="2651948"/>
            <a:ext cx="2621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sz="32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中期项目检查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6867330" y="3278580"/>
            <a:ext cx="5324670" cy="3579420"/>
            <a:chOff x="3958789" y="2873829"/>
            <a:chExt cx="6817656" cy="4583055"/>
          </a:xfrm>
        </p:grpSpPr>
        <p:sp>
          <p:nvSpPr>
            <p:cNvPr id="7" name="流程图: 合并 6"/>
            <p:cNvSpPr/>
            <p:nvPr/>
          </p:nvSpPr>
          <p:spPr>
            <a:xfrm>
              <a:off x="6474322" y="2873829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合并 7"/>
            <p:cNvSpPr/>
            <p:nvPr/>
          </p:nvSpPr>
          <p:spPr>
            <a:xfrm rot="10800000">
              <a:off x="5220456" y="2881368"/>
              <a:ext cx="2515533" cy="216868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流程图: 合并 8"/>
            <p:cNvSpPr/>
            <p:nvPr/>
          </p:nvSpPr>
          <p:spPr>
            <a:xfrm>
              <a:off x="5972381" y="5039669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合并 9"/>
            <p:cNvSpPr/>
            <p:nvPr/>
          </p:nvSpPr>
          <p:spPr>
            <a:xfrm rot="10800000">
              <a:off x="8459479" y="5779382"/>
              <a:ext cx="799498" cy="689261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流程图: 合并 10"/>
            <p:cNvSpPr/>
            <p:nvPr/>
          </p:nvSpPr>
          <p:spPr>
            <a:xfrm>
              <a:off x="10385622" y="4794210"/>
              <a:ext cx="390823" cy="33693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流程图: 合并 11"/>
            <p:cNvSpPr/>
            <p:nvPr/>
          </p:nvSpPr>
          <p:spPr>
            <a:xfrm>
              <a:off x="7409845" y="6207344"/>
              <a:ext cx="1449383" cy="1249540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合并 12"/>
            <p:cNvSpPr/>
            <p:nvPr/>
          </p:nvSpPr>
          <p:spPr>
            <a:xfrm>
              <a:off x="3958789" y="2881366"/>
              <a:ext cx="2515534" cy="2168688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 rot="5400000" flipV="1">
            <a:off x="121679" y="-135235"/>
            <a:ext cx="1442370" cy="1685731"/>
            <a:chOff x="7954549" y="0"/>
            <a:chExt cx="4237451" cy="5018024"/>
          </a:xfrm>
        </p:grpSpPr>
        <p:sp>
          <p:nvSpPr>
            <p:cNvPr id="15" name="流程图: 合并 14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合并 15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流程图: 合并 17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合并 18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流程图: 合并 19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ll/>
      </p:transition>
    </mc:Choice>
    <mc:Fallback xmlns=""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0578462">
            <a:off x="7415917" y="631448"/>
            <a:ext cx="562088" cy="1374986"/>
          </a:xfrm>
          <a:custGeom>
            <a:avLst/>
            <a:gdLst>
              <a:gd name="connsiteX0" fmla="*/ 0 w 562088"/>
              <a:gd name="connsiteY0" fmla="*/ 0 h 1374986"/>
              <a:gd name="connsiteX1" fmla="*/ 467360 w 562088"/>
              <a:gd name="connsiteY1" fmla="*/ 91440 h 1374986"/>
              <a:gd name="connsiteX2" fmla="*/ 416560 w 562088"/>
              <a:gd name="connsiteY2" fmla="*/ 548640 h 1374986"/>
              <a:gd name="connsiteX3" fmla="*/ 20320 w 562088"/>
              <a:gd name="connsiteY3" fmla="*/ 853440 h 1374986"/>
              <a:gd name="connsiteX4" fmla="*/ 213360 w 562088"/>
              <a:gd name="connsiteY4" fmla="*/ 426720 h 1374986"/>
              <a:gd name="connsiteX5" fmla="*/ 548640 w 562088"/>
              <a:gd name="connsiteY5" fmla="*/ 579120 h 1374986"/>
              <a:gd name="connsiteX6" fmla="*/ 467360 w 562088"/>
              <a:gd name="connsiteY6" fmla="*/ 1127760 h 1374986"/>
              <a:gd name="connsiteX7" fmla="*/ 203200 w 562088"/>
              <a:gd name="connsiteY7" fmla="*/ 1341120 h 1374986"/>
              <a:gd name="connsiteX8" fmla="*/ 243840 w 562088"/>
              <a:gd name="connsiteY8" fmla="*/ 1371600 h 13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8" h="1374986">
                <a:moveTo>
                  <a:pt x="0" y="0"/>
                </a:moveTo>
                <a:cubicBezTo>
                  <a:pt x="198966" y="0"/>
                  <a:pt x="397933" y="0"/>
                  <a:pt x="467360" y="91440"/>
                </a:cubicBezTo>
                <a:cubicBezTo>
                  <a:pt x="536787" y="182880"/>
                  <a:pt x="491067" y="421640"/>
                  <a:pt x="416560" y="548640"/>
                </a:cubicBezTo>
                <a:cubicBezTo>
                  <a:pt x="342053" y="675640"/>
                  <a:pt x="54187" y="873760"/>
                  <a:pt x="20320" y="853440"/>
                </a:cubicBezTo>
                <a:cubicBezTo>
                  <a:pt x="-13547" y="833120"/>
                  <a:pt x="125307" y="472440"/>
                  <a:pt x="213360" y="426720"/>
                </a:cubicBezTo>
                <a:cubicBezTo>
                  <a:pt x="301413" y="381000"/>
                  <a:pt x="506307" y="462280"/>
                  <a:pt x="548640" y="579120"/>
                </a:cubicBezTo>
                <a:cubicBezTo>
                  <a:pt x="590973" y="695960"/>
                  <a:pt x="524933" y="1000760"/>
                  <a:pt x="467360" y="1127760"/>
                </a:cubicBezTo>
                <a:cubicBezTo>
                  <a:pt x="409787" y="1254760"/>
                  <a:pt x="203200" y="1341120"/>
                  <a:pt x="203200" y="1341120"/>
                </a:cubicBezTo>
                <a:cubicBezTo>
                  <a:pt x="165947" y="1381760"/>
                  <a:pt x="204893" y="1376680"/>
                  <a:pt x="243840" y="1371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0800000" flipV="1">
            <a:off x="5686837" y="91579"/>
            <a:ext cx="1808118" cy="768080"/>
          </a:xfrm>
          <a:prstGeom prst="rect">
            <a:avLst/>
          </a:prstGeom>
          <a:solidFill>
            <a:srgbClr val="FFFFCC">
              <a:alpha val="93725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 rot="10800000" flipV="1">
            <a:off x="198276" y="4169051"/>
            <a:ext cx="1599751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2018.12.18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10800000" flipV="1">
            <a:off x="1930742" y="3374940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1035" y="4168775"/>
            <a:ext cx="21323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第一个经典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</a:p>
          <a:p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锻炼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Python</a:t>
            </a:r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, 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基础语法编程训练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Pytorch, Anaconda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平台环境配置完成</a:t>
            </a:r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 rot="10800000" flipV="1">
            <a:off x="3663022" y="28838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2019.2.25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8187" y="3583638"/>
            <a:ext cx="1808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手写数字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0800000" flipV="1">
            <a:off x="7127582" y="174920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2019.3.9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578" y="3057606"/>
            <a:ext cx="180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Opencv</a:t>
            </a:r>
            <a:endParaRPr lang="en-US" altLang="zh-CN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Harr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特征检测器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摄像头采集信息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实时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执行程序完成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0800000" flipV="1">
            <a:off x="5395302" y="242246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2640" y="2422525"/>
            <a:ext cx="268097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第一个较基础的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表情识别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同时训练好了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能正常使用的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endParaRPr lang="zh-CN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人脸检测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表情识别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综合执行程序完成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88186" y="4910266"/>
            <a:ext cx="180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决定选用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Fer-2013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作为人脸表情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训练数据输入</a:t>
            </a:r>
          </a:p>
        </p:txBody>
      </p:sp>
      <p:sp>
        <p:nvSpPr>
          <p:cNvPr id="29" name="矩形 28"/>
          <p:cNvSpPr/>
          <p:nvPr/>
        </p:nvSpPr>
        <p:spPr>
          <a:xfrm rot="10800000" flipV="1">
            <a:off x="8859862" y="12411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2019.3.23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rot="10800000" flipV="1">
            <a:off x="10565765" y="661670"/>
            <a:ext cx="1543685" cy="4908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2019.3.30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87525" y="109359"/>
            <a:ext cx="1952795" cy="76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实现可实时从摄像头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检测人脸、识别表情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大创阶段性目标完成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04488" y="2005186"/>
            <a:ext cx="244677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基于于仕琪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老师最新的</a:t>
            </a:r>
            <a:r>
              <a:rPr lang="en-US" altLang="zh-CN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l</a:t>
            </a:r>
            <a:r>
              <a:rPr lang="en-US" altLang="zh-CN" sz="1600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ibfacedetection</a:t>
            </a:r>
            <a:endParaRPr lang="en-US" altLang="zh-CN" sz="20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开源检测器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的学习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代替现有的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人脸检测程序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05939" y="1350297"/>
            <a:ext cx="2446772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编写完成更好的</a:t>
            </a:r>
          </a:p>
          <a:p>
            <a:pPr lvl="0"/>
            <a:r>
              <a:rPr lang="en-US" altLang="zh-CN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VGG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训练代码</a:t>
            </a: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旧有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提高正确率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避免过拟合</a:t>
            </a:r>
          </a:p>
        </p:txBody>
      </p:sp>
      <p:sp>
        <p:nvSpPr>
          <p:cNvPr id="44" name="矩形 43"/>
          <p:cNvSpPr/>
          <p:nvPr/>
        </p:nvSpPr>
        <p:spPr>
          <a:xfrm rot="10800000" flipV="1">
            <a:off x="8330242" y="-13131"/>
            <a:ext cx="1301437" cy="674987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2019.3.20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46" name="连接符: 曲线 45"/>
          <p:cNvCxnSpPr>
            <a:stCxn id="44" idx="2"/>
            <a:endCxn id="48" idx="0"/>
          </p:cNvCxnSpPr>
          <p:nvPr/>
        </p:nvCxnSpPr>
        <p:spPr>
          <a:xfrm rot="5400000">
            <a:off x="8385710" y="970910"/>
            <a:ext cx="904305" cy="2861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8629753" y="1566161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0800000" flipV="1">
            <a:off x="127186" y="245140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2018.11.15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52" name="连接符: 曲线 51"/>
          <p:cNvCxnSpPr>
            <a:stCxn id="51" idx="2"/>
            <a:endCxn id="53" idx="0"/>
          </p:cNvCxnSpPr>
          <p:nvPr/>
        </p:nvCxnSpPr>
        <p:spPr>
          <a:xfrm rot="5400000">
            <a:off x="-127635" y="3475990"/>
            <a:ext cx="1101725" cy="666115"/>
          </a:xfrm>
          <a:prstGeom prst="curvedConnector3">
            <a:avLst>
              <a:gd name="adj1" fmla="val 5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4879" y="435995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295" y="4831715"/>
            <a:ext cx="198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完成卷积神经网络</a:t>
            </a:r>
          </a:p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基础理论学习</a:t>
            </a: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李宏毅深度学习</a:t>
            </a:r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阅读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整理</a:t>
            </a: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国内外经典论文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ImageNet Claseefi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cation</a:t>
            </a:r>
            <a:r>
              <a:rPr lang="zh-CN" altLang="en-US" sz="1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endParaRPr lang="zh-CN" altLang="en-US" sz="1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</p:txBody>
      </p:sp>
      <p:sp>
        <p:nvSpPr>
          <p:cNvPr id="7" name="矩形 6"/>
          <p:cNvSpPr/>
          <p:nvPr/>
        </p:nvSpPr>
        <p:spPr>
          <a:xfrm rot="10800000" flipV="1">
            <a:off x="3590476" y="107472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2019.2.28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8" name="连接符: 曲线 51"/>
          <p:cNvCxnSpPr>
            <a:stCxn id="7" idx="2"/>
            <a:endCxn id="9" idx="0"/>
          </p:cNvCxnSpPr>
          <p:nvPr/>
        </p:nvCxnSpPr>
        <p:spPr>
          <a:xfrm rot="5400000" flipV="1">
            <a:off x="4301173" y="1799908"/>
            <a:ext cx="879475" cy="1042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196954" y="276102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5167" y="5725319"/>
            <a:ext cx="12587605" cy="7115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8947" t="37364" r="56362" b="6634"/>
          <a:stretch>
            <a:fillRect/>
          </a:stretch>
        </p:blipFill>
        <p:spPr>
          <a:xfrm>
            <a:off x="1086109" y="2883885"/>
            <a:ext cx="2210435" cy="4741545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4104" t="33779" r="41305" b="20761"/>
          <a:stretch>
            <a:fillRect/>
          </a:stretch>
        </p:blipFill>
        <p:spPr>
          <a:xfrm>
            <a:off x="8166986" y="3922211"/>
            <a:ext cx="2195398" cy="3849102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" y="158750"/>
            <a:ext cx="12192000" cy="654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0578462">
            <a:off x="7415917" y="631448"/>
            <a:ext cx="562088" cy="1374986"/>
          </a:xfrm>
          <a:custGeom>
            <a:avLst/>
            <a:gdLst>
              <a:gd name="connsiteX0" fmla="*/ 0 w 562088"/>
              <a:gd name="connsiteY0" fmla="*/ 0 h 1374986"/>
              <a:gd name="connsiteX1" fmla="*/ 467360 w 562088"/>
              <a:gd name="connsiteY1" fmla="*/ 91440 h 1374986"/>
              <a:gd name="connsiteX2" fmla="*/ 416560 w 562088"/>
              <a:gd name="connsiteY2" fmla="*/ 548640 h 1374986"/>
              <a:gd name="connsiteX3" fmla="*/ 20320 w 562088"/>
              <a:gd name="connsiteY3" fmla="*/ 853440 h 1374986"/>
              <a:gd name="connsiteX4" fmla="*/ 213360 w 562088"/>
              <a:gd name="connsiteY4" fmla="*/ 426720 h 1374986"/>
              <a:gd name="connsiteX5" fmla="*/ 548640 w 562088"/>
              <a:gd name="connsiteY5" fmla="*/ 579120 h 1374986"/>
              <a:gd name="connsiteX6" fmla="*/ 467360 w 562088"/>
              <a:gd name="connsiteY6" fmla="*/ 1127760 h 1374986"/>
              <a:gd name="connsiteX7" fmla="*/ 203200 w 562088"/>
              <a:gd name="connsiteY7" fmla="*/ 1341120 h 1374986"/>
              <a:gd name="connsiteX8" fmla="*/ 243840 w 562088"/>
              <a:gd name="connsiteY8" fmla="*/ 1371600 h 13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8" h="1374986">
                <a:moveTo>
                  <a:pt x="0" y="0"/>
                </a:moveTo>
                <a:cubicBezTo>
                  <a:pt x="198966" y="0"/>
                  <a:pt x="397933" y="0"/>
                  <a:pt x="467360" y="91440"/>
                </a:cubicBezTo>
                <a:cubicBezTo>
                  <a:pt x="536787" y="182880"/>
                  <a:pt x="491067" y="421640"/>
                  <a:pt x="416560" y="548640"/>
                </a:cubicBezTo>
                <a:cubicBezTo>
                  <a:pt x="342053" y="675640"/>
                  <a:pt x="54187" y="873760"/>
                  <a:pt x="20320" y="853440"/>
                </a:cubicBezTo>
                <a:cubicBezTo>
                  <a:pt x="-13547" y="833120"/>
                  <a:pt x="125307" y="472440"/>
                  <a:pt x="213360" y="426720"/>
                </a:cubicBezTo>
                <a:cubicBezTo>
                  <a:pt x="301413" y="381000"/>
                  <a:pt x="506307" y="462280"/>
                  <a:pt x="548640" y="579120"/>
                </a:cubicBezTo>
                <a:cubicBezTo>
                  <a:pt x="590973" y="695960"/>
                  <a:pt x="524933" y="1000760"/>
                  <a:pt x="467360" y="1127760"/>
                </a:cubicBezTo>
                <a:cubicBezTo>
                  <a:pt x="409787" y="1254760"/>
                  <a:pt x="203200" y="1341120"/>
                  <a:pt x="203200" y="1341120"/>
                </a:cubicBezTo>
                <a:cubicBezTo>
                  <a:pt x="165947" y="1381760"/>
                  <a:pt x="204893" y="1376680"/>
                  <a:pt x="243840" y="1371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0800000" flipV="1">
            <a:off x="5686837" y="91579"/>
            <a:ext cx="1808118" cy="768080"/>
          </a:xfrm>
          <a:prstGeom prst="rect">
            <a:avLst/>
          </a:prstGeom>
          <a:solidFill>
            <a:srgbClr val="FFFFCC">
              <a:alpha val="93725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 rot="10800000" flipV="1">
            <a:off x="198276" y="4169051"/>
            <a:ext cx="1599751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2018.12.18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10800000" flipV="1">
            <a:off x="1930742" y="3374940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1035" y="4168775"/>
            <a:ext cx="21323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第一个经典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</a:p>
          <a:p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锻炼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Python</a:t>
            </a:r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, 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基础语法编程训练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Pytorch, Anaconda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平台环境配置完成</a:t>
            </a:r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 rot="10800000" flipV="1">
            <a:off x="3663022" y="28838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2019.2.25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8187" y="3583638"/>
            <a:ext cx="1808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手写数字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0800000" flipV="1">
            <a:off x="7127582" y="174920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2019.3.9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578" y="3057606"/>
            <a:ext cx="180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Opencv</a:t>
            </a:r>
            <a:endParaRPr lang="en-US" altLang="zh-CN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Harr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特征检测器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摄像头采集信息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实时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执行程序完成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0800000" flipV="1">
            <a:off x="5395302" y="242246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2640" y="2422525"/>
            <a:ext cx="268097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第一个较基础的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表情识别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同时训练好了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能正常使用的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endParaRPr lang="zh-CN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人脸检测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表情识别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综合执行程序完成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88186" y="4910266"/>
            <a:ext cx="180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决定选用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Fer-2013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作为人脸表情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训练数据输入</a:t>
            </a:r>
          </a:p>
        </p:txBody>
      </p:sp>
      <p:sp>
        <p:nvSpPr>
          <p:cNvPr id="29" name="矩形 28"/>
          <p:cNvSpPr/>
          <p:nvPr/>
        </p:nvSpPr>
        <p:spPr>
          <a:xfrm rot="10800000" flipV="1">
            <a:off x="8859862" y="12411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2019.3.23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rot="10800000" flipV="1">
            <a:off x="10565765" y="661670"/>
            <a:ext cx="1543685" cy="4908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2019.3.30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87525" y="109359"/>
            <a:ext cx="1952795" cy="76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实现可实时从摄像头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检测人脸、识别表情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大创阶段性目标完成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04488" y="2005186"/>
            <a:ext cx="244677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基于于仕琪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老师最新的</a:t>
            </a:r>
            <a:r>
              <a:rPr lang="en-US" altLang="zh-CN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l</a:t>
            </a:r>
            <a:r>
              <a:rPr lang="en-US" altLang="zh-CN" sz="1600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ibfacedetection</a:t>
            </a:r>
            <a:endParaRPr lang="en-US" altLang="zh-CN" sz="20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开源检测器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的学习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代替现有的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人脸检测程序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05939" y="1350297"/>
            <a:ext cx="2446772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编写完成更好的</a:t>
            </a:r>
          </a:p>
          <a:p>
            <a:pPr lvl="0"/>
            <a:r>
              <a:rPr lang="en-US" altLang="zh-CN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VGG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训练代码</a:t>
            </a: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旧有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提高正确率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避免过拟合</a:t>
            </a:r>
          </a:p>
        </p:txBody>
      </p:sp>
      <p:sp>
        <p:nvSpPr>
          <p:cNvPr id="44" name="矩形 43"/>
          <p:cNvSpPr/>
          <p:nvPr/>
        </p:nvSpPr>
        <p:spPr>
          <a:xfrm rot="10800000" flipV="1">
            <a:off x="8330242" y="-13131"/>
            <a:ext cx="1301437" cy="674987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2019.3.20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46" name="连接符: 曲线 45"/>
          <p:cNvCxnSpPr>
            <a:stCxn id="44" idx="2"/>
            <a:endCxn id="48" idx="0"/>
          </p:cNvCxnSpPr>
          <p:nvPr/>
        </p:nvCxnSpPr>
        <p:spPr>
          <a:xfrm rot="5400000">
            <a:off x="8385710" y="970910"/>
            <a:ext cx="904305" cy="2861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8629753" y="1566161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0800000" flipV="1">
            <a:off x="127186" y="245140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2018.11.15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52" name="连接符: 曲线 51"/>
          <p:cNvCxnSpPr>
            <a:stCxn id="51" idx="2"/>
            <a:endCxn id="53" idx="0"/>
          </p:cNvCxnSpPr>
          <p:nvPr/>
        </p:nvCxnSpPr>
        <p:spPr>
          <a:xfrm rot="5400000">
            <a:off x="-127635" y="3475990"/>
            <a:ext cx="1101725" cy="666115"/>
          </a:xfrm>
          <a:prstGeom prst="curvedConnector3">
            <a:avLst>
              <a:gd name="adj1" fmla="val 5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4879" y="435995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295" y="4831715"/>
            <a:ext cx="198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完成卷积神经网络</a:t>
            </a:r>
          </a:p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基础理论学习</a:t>
            </a: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李宏毅深度学习</a:t>
            </a:r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阅读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整理</a:t>
            </a: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国内外经典论文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ImageNet Claseefi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cation</a:t>
            </a:r>
            <a:r>
              <a:rPr lang="zh-CN" altLang="en-US" sz="1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endParaRPr lang="zh-CN" altLang="en-US" sz="1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</p:txBody>
      </p:sp>
      <p:sp>
        <p:nvSpPr>
          <p:cNvPr id="7" name="矩形 6"/>
          <p:cNvSpPr/>
          <p:nvPr/>
        </p:nvSpPr>
        <p:spPr>
          <a:xfrm rot="10800000" flipV="1">
            <a:off x="3590476" y="107472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2019.2.28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8" name="连接符: 曲线 51"/>
          <p:cNvCxnSpPr>
            <a:stCxn id="7" idx="2"/>
            <a:endCxn id="9" idx="0"/>
          </p:cNvCxnSpPr>
          <p:nvPr/>
        </p:nvCxnSpPr>
        <p:spPr>
          <a:xfrm rot="5400000" flipV="1">
            <a:off x="4301173" y="1799908"/>
            <a:ext cx="879475" cy="1042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196954" y="276102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7645" y="-128905"/>
            <a:ext cx="12587605" cy="7115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8201" t="24152" r="24492" b="11030"/>
          <a:stretch>
            <a:fillRect/>
          </a:stretch>
        </p:blipFill>
        <p:spPr>
          <a:xfrm>
            <a:off x="6645468" y="1370048"/>
            <a:ext cx="2603782" cy="5487951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4104" t="33779" r="41305" b="20761"/>
          <a:stretch>
            <a:fillRect/>
          </a:stretch>
        </p:blipFill>
        <p:spPr>
          <a:xfrm>
            <a:off x="5161964" y="2029578"/>
            <a:ext cx="2195398" cy="3849102"/>
          </a:xfrm>
          <a:prstGeom prst="round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5069" t="-952" r="37624" b="84923"/>
          <a:stretch>
            <a:fillRect/>
          </a:stretch>
        </p:blipFill>
        <p:spPr>
          <a:xfrm>
            <a:off x="4753610" y="71120"/>
            <a:ext cx="2603500" cy="135699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4077"/>
            <a:ext cx="65278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18" y="0"/>
            <a:ext cx="63246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7255" y="2564130"/>
            <a:ext cx="3502025" cy="413956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44335" y="855980"/>
            <a:ext cx="3502025" cy="296608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44335" y="3742690"/>
            <a:ext cx="3502025" cy="176847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85925" y="1682115"/>
            <a:ext cx="12020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头函数定义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38755" y="5934710"/>
            <a:ext cx="15855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Fer2013</a:t>
            </a:r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表情集</a:t>
            </a:r>
          </a:p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数据输入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08390" y="2718435"/>
            <a:ext cx="1405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卷积神经网络</a:t>
            </a:r>
          </a:p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类定义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08390" y="4161155"/>
            <a:ext cx="1405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网络训练部分</a:t>
            </a:r>
          </a:p>
        </p:txBody>
      </p:sp>
      <p:sp>
        <p:nvSpPr>
          <p:cNvPr id="12" name="矩形 11"/>
          <p:cNvSpPr/>
          <p:nvPr/>
        </p:nvSpPr>
        <p:spPr>
          <a:xfrm>
            <a:off x="6744335" y="5625465"/>
            <a:ext cx="3502025" cy="68135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246360" y="5797550"/>
            <a:ext cx="1405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预测检验部分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30" y="128270"/>
            <a:ext cx="5600700" cy="580644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153920" y="1623060"/>
            <a:ext cx="4189095" cy="417449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25" y="1172845"/>
            <a:ext cx="4728845" cy="47618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588385" y="64135"/>
            <a:ext cx="3858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CNN表情识别网络训练代码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212975" y="2500630"/>
            <a:ext cx="1405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升级后的</a:t>
            </a:r>
          </a:p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卷积神经网络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animBg="1"/>
      <p:bldP spid="25" grpId="0"/>
      <p:bldP spid="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077"/>
          <a:stretch>
            <a:fillRect/>
          </a:stretch>
        </p:blipFill>
        <p:spPr>
          <a:xfrm>
            <a:off x="635" y="-406400"/>
            <a:ext cx="5666740" cy="728472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9500"/>
          <a:stretch>
            <a:fillRect/>
          </a:stretch>
        </p:blipFill>
        <p:spPr>
          <a:xfrm>
            <a:off x="5185410" y="-697230"/>
            <a:ext cx="7040880" cy="75755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99830" y="348615"/>
            <a:ext cx="247459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黑体 Std R" panose="020B0400000000000000" charset="-122"/>
              </a:rPr>
              <a:t>摄像头实时采集</a:t>
            </a:r>
            <a:endParaRPr lang="zh-CN" altLang="en-US" sz="2000" b="1">
              <a:solidFill>
                <a:srgbClr val="FF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  <a:cs typeface="Adobe 黑体 Std R" panose="020B0400000000000000" charset="-122"/>
            </a:endParaRPr>
          </a:p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黑体 Std R" panose="020B0400000000000000" charset="-122"/>
              </a:rPr>
              <a:t>检测人脸、输出表情</a:t>
            </a:r>
          </a:p>
          <a:p>
            <a:pPr algn="l"/>
            <a:r>
              <a:rPr lang="zh-CN" altLang="en-US" sz="2000" b="1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黑体 Std R" panose="020B0400000000000000" charset="-122"/>
              </a:rPr>
              <a:t>综合执行代码</a:t>
            </a:r>
          </a:p>
        </p:txBody>
      </p:sp>
      <p:sp>
        <p:nvSpPr>
          <p:cNvPr id="4" name="矩形 3"/>
          <p:cNvSpPr/>
          <p:nvPr/>
        </p:nvSpPr>
        <p:spPr>
          <a:xfrm>
            <a:off x="5185410" y="2287270"/>
            <a:ext cx="6950075" cy="447738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1775" y="2726055"/>
            <a:ext cx="3682365" cy="19431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 descr="psbL708DJQZ"/>
          <p:cNvPicPr>
            <a:picLocks noChangeAspect="1"/>
          </p:cNvPicPr>
          <p:nvPr/>
        </p:nvPicPr>
        <p:blipFill>
          <a:blip r:embed="rId2"/>
          <a:srcRect l="46566" t="12935" r="11572" b="24773"/>
          <a:stretch>
            <a:fillRect/>
          </a:stretch>
        </p:blipFill>
        <p:spPr>
          <a:xfrm>
            <a:off x="2526030" y="56515"/>
            <a:ext cx="4210685" cy="3354705"/>
          </a:xfrm>
          <a:prstGeom prst="rect">
            <a:avLst/>
          </a:prstGeom>
        </p:spPr>
      </p:pic>
      <p:pic>
        <p:nvPicPr>
          <p:cNvPr id="8" name="图片 7" descr="psbYA9COH6K"/>
          <p:cNvPicPr>
            <a:picLocks noChangeAspect="1"/>
          </p:cNvPicPr>
          <p:nvPr/>
        </p:nvPicPr>
        <p:blipFill>
          <a:blip r:embed="rId3"/>
          <a:srcRect l="46660" t="13252" r="11843" b="25032"/>
          <a:stretch>
            <a:fillRect/>
          </a:stretch>
        </p:blipFill>
        <p:spPr>
          <a:xfrm>
            <a:off x="2526030" y="3411220"/>
            <a:ext cx="4173855" cy="3329940"/>
          </a:xfrm>
          <a:prstGeom prst="rect">
            <a:avLst/>
          </a:prstGeom>
        </p:spPr>
      </p:pic>
      <p:pic>
        <p:nvPicPr>
          <p:cNvPr id="9" name="图片 8" descr="psb7S1NKH5A"/>
          <p:cNvPicPr>
            <a:picLocks noChangeAspect="1"/>
          </p:cNvPicPr>
          <p:nvPr/>
        </p:nvPicPr>
        <p:blipFill>
          <a:blip r:embed="rId4"/>
          <a:srcRect l="46477" t="12746" r="11654" b="24714"/>
          <a:stretch>
            <a:fillRect/>
          </a:stretch>
        </p:blipFill>
        <p:spPr>
          <a:xfrm>
            <a:off x="6703695" y="3394075"/>
            <a:ext cx="4211320" cy="3368040"/>
          </a:xfrm>
          <a:prstGeom prst="rect">
            <a:avLst/>
          </a:prstGeom>
        </p:spPr>
      </p:pic>
      <p:pic>
        <p:nvPicPr>
          <p:cNvPr id="3" name="图片 2" descr="psb[8]"/>
          <p:cNvPicPr>
            <a:picLocks noChangeAspect="1"/>
          </p:cNvPicPr>
          <p:nvPr/>
        </p:nvPicPr>
        <p:blipFill>
          <a:blip r:embed="rId5"/>
          <a:srcRect l="46768" t="13181" r="11793" b="25409"/>
          <a:stretch>
            <a:fillRect/>
          </a:stretch>
        </p:blipFill>
        <p:spPr>
          <a:xfrm>
            <a:off x="6746875" y="80645"/>
            <a:ext cx="4168140" cy="3313430"/>
          </a:xfrm>
          <a:prstGeom prst="rect">
            <a:avLst/>
          </a:prstGeom>
        </p:spPr>
      </p:pic>
      <p:pic>
        <p:nvPicPr>
          <p:cNvPr id="10" name="图片 9" descr="-6a01693ce2f802c2"/>
          <p:cNvPicPr>
            <a:picLocks noChangeAspect="1"/>
          </p:cNvPicPr>
          <p:nvPr/>
        </p:nvPicPr>
        <p:blipFill>
          <a:blip r:embed="rId6"/>
          <a:srcRect t="14309" r="20890"/>
          <a:stretch>
            <a:fillRect/>
          </a:stretch>
        </p:blipFill>
        <p:spPr>
          <a:xfrm>
            <a:off x="4543425" y="1259840"/>
            <a:ext cx="4490085" cy="43383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0578462">
            <a:off x="7415917" y="631448"/>
            <a:ext cx="562088" cy="1374986"/>
          </a:xfrm>
          <a:custGeom>
            <a:avLst/>
            <a:gdLst>
              <a:gd name="connsiteX0" fmla="*/ 0 w 562088"/>
              <a:gd name="connsiteY0" fmla="*/ 0 h 1374986"/>
              <a:gd name="connsiteX1" fmla="*/ 467360 w 562088"/>
              <a:gd name="connsiteY1" fmla="*/ 91440 h 1374986"/>
              <a:gd name="connsiteX2" fmla="*/ 416560 w 562088"/>
              <a:gd name="connsiteY2" fmla="*/ 548640 h 1374986"/>
              <a:gd name="connsiteX3" fmla="*/ 20320 w 562088"/>
              <a:gd name="connsiteY3" fmla="*/ 853440 h 1374986"/>
              <a:gd name="connsiteX4" fmla="*/ 213360 w 562088"/>
              <a:gd name="connsiteY4" fmla="*/ 426720 h 1374986"/>
              <a:gd name="connsiteX5" fmla="*/ 548640 w 562088"/>
              <a:gd name="connsiteY5" fmla="*/ 579120 h 1374986"/>
              <a:gd name="connsiteX6" fmla="*/ 467360 w 562088"/>
              <a:gd name="connsiteY6" fmla="*/ 1127760 h 1374986"/>
              <a:gd name="connsiteX7" fmla="*/ 203200 w 562088"/>
              <a:gd name="connsiteY7" fmla="*/ 1341120 h 1374986"/>
              <a:gd name="connsiteX8" fmla="*/ 243840 w 562088"/>
              <a:gd name="connsiteY8" fmla="*/ 1371600 h 13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8" h="1374986">
                <a:moveTo>
                  <a:pt x="0" y="0"/>
                </a:moveTo>
                <a:cubicBezTo>
                  <a:pt x="198966" y="0"/>
                  <a:pt x="397933" y="0"/>
                  <a:pt x="467360" y="91440"/>
                </a:cubicBezTo>
                <a:cubicBezTo>
                  <a:pt x="536787" y="182880"/>
                  <a:pt x="491067" y="421640"/>
                  <a:pt x="416560" y="548640"/>
                </a:cubicBezTo>
                <a:cubicBezTo>
                  <a:pt x="342053" y="675640"/>
                  <a:pt x="54187" y="873760"/>
                  <a:pt x="20320" y="853440"/>
                </a:cubicBezTo>
                <a:cubicBezTo>
                  <a:pt x="-13547" y="833120"/>
                  <a:pt x="125307" y="472440"/>
                  <a:pt x="213360" y="426720"/>
                </a:cubicBezTo>
                <a:cubicBezTo>
                  <a:pt x="301413" y="381000"/>
                  <a:pt x="506307" y="462280"/>
                  <a:pt x="548640" y="579120"/>
                </a:cubicBezTo>
                <a:cubicBezTo>
                  <a:pt x="590973" y="695960"/>
                  <a:pt x="524933" y="1000760"/>
                  <a:pt x="467360" y="1127760"/>
                </a:cubicBezTo>
                <a:cubicBezTo>
                  <a:pt x="409787" y="1254760"/>
                  <a:pt x="203200" y="1341120"/>
                  <a:pt x="203200" y="1341120"/>
                </a:cubicBezTo>
                <a:cubicBezTo>
                  <a:pt x="165947" y="1381760"/>
                  <a:pt x="204893" y="1376680"/>
                  <a:pt x="243840" y="1371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0800000" flipV="1">
            <a:off x="5686837" y="91579"/>
            <a:ext cx="1808118" cy="768080"/>
          </a:xfrm>
          <a:prstGeom prst="rect">
            <a:avLst/>
          </a:prstGeom>
          <a:solidFill>
            <a:srgbClr val="FFFFCC">
              <a:alpha val="93725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 rot="10800000" flipV="1">
            <a:off x="198276" y="4169051"/>
            <a:ext cx="1599751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2018.12.18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10800000" flipV="1">
            <a:off x="1930742" y="3374940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1035" y="4168775"/>
            <a:ext cx="21323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第一个经典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</a:p>
          <a:p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锻炼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Python</a:t>
            </a:r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, 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基础语法编程训练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Pytorch, Anaconda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平台环境配置完成</a:t>
            </a:r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 rot="10800000" flipV="1">
            <a:off x="3663022" y="28838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2019.2.25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8187" y="3583638"/>
            <a:ext cx="1808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手写数字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0800000" flipV="1">
            <a:off x="7127582" y="174920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2019.3.9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578" y="3057606"/>
            <a:ext cx="180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Opencv</a:t>
            </a:r>
            <a:endParaRPr lang="en-US" altLang="zh-CN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Harr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特征检测器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摄像头采集信息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实时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执行程序完成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0800000" flipV="1">
            <a:off x="5395302" y="242246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2640" y="2422525"/>
            <a:ext cx="268097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第一个较基础的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表情识别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同时训练好了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能正常使用的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endParaRPr lang="zh-CN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人脸检测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表情识别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综合执行程序完成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88186" y="4910266"/>
            <a:ext cx="180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决定选用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Fer-2013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作为人脸表情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训练数据输入</a:t>
            </a:r>
          </a:p>
        </p:txBody>
      </p:sp>
      <p:sp>
        <p:nvSpPr>
          <p:cNvPr id="29" name="矩形 28"/>
          <p:cNvSpPr/>
          <p:nvPr/>
        </p:nvSpPr>
        <p:spPr>
          <a:xfrm rot="10800000" flipV="1">
            <a:off x="8859862" y="12411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2019.3.23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rot="10800000" flipV="1">
            <a:off x="10565765" y="661670"/>
            <a:ext cx="1543685" cy="4908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2019.3.30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87525" y="109359"/>
            <a:ext cx="1952795" cy="76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实现可实时从摄像头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检测人脸、识别表情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大创阶段性目标完成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04488" y="2005186"/>
            <a:ext cx="244677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基于于仕琪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老师最新的</a:t>
            </a:r>
            <a:r>
              <a:rPr lang="en-US" altLang="zh-CN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l</a:t>
            </a:r>
            <a:r>
              <a:rPr lang="en-US" altLang="zh-CN" sz="1600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ibfacedetection</a:t>
            </a:r>
            <a:endParaRPr lang="en-US" altLang="zh-CN" sz="20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开源检测器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的学习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代替现有的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人脸检测程序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05939" y="1350297"/>
            <a:ext cx="2446772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编写完成更好的</a:t>
            </a:r>
          </a:p>
          <a:p>
            <a:pPr lvl="0"/>
            <a:r>
              <a:rPr lang="en-US" altLang="zh-CN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VGG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训练代码</a:t>
            </a: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旧有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提高正确率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避免过拟合</a:t>
            </a:r>
          </a:p>
        </p:txBody>
      </p:sp>
      <p:sp>
        <p:nvSpPr>
          <p:cNvPr id="44" name="矩形 43"/>
          <p:cNvSpPr/>
          <p:nvPr/>
        </p:nvSpPr>
        <p:spPr>
          <a:xfrm rot="10800000" flipV="1">
            <a:off x="8330242" y="-13131"/>
            <a:ext cx="1301437" cy="674987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2019.3.20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46" name="连接符: 曲线 45"/>
          <p:cNvCxnSpPr>
            <a:stCxn id="44" idx="2"/>
            <a:endCxn id="48" idx="0"/>
          </p:cNvCxnSpPr>
          <p:nvPr/>
        </p:nvCxnSpPr>
        <p:spPr>
          <a:xfrm rot="5400000">
            <a:off x="8385710" y="970910"/>
            <a:ext cx="904305" cy="2861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8629753" y="1566161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0800000" flipV="1">
            <a:off x="127186" y="245140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2018.11.15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52" name="连接符: 曲线 51"/>
          <p:cNvCxnSpPr>
            <a:stCxn id="51" idx="2"/>
            <a:endCxn id="53" idx="0"/>
          </p:cNvCxnSpPr>
          <p:nvPr/>
        </p:nvCxnSpPr>
        <p:spPr>
          <a:xfrm rot="5400000">
            <a:off x="-127635" y="3475990"/>
            <a:ext cx="1101725" cy="666115"/>
          </a:xfrm>
          <a:prstGeom prst="curvedConnector3">
            <a:avLst>
              <a:gd name="adj1" fmla="val 5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4879" y="435995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295" y="4831715"/>
            <a:ext cx="198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完成卷积神经网络</a:t>
            </a:r>
          </a:p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基础理论学习</a:t>
            </a: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李宏毅深度学习</a:t>
            </a:r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阅读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整理</a:t>
            </a: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国内外经典论文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ImageNet Claseefi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cation</a:t>
            </a:r>
            <a:r>
              <a:rPr lang="zh-CN" altLang="en-US" sz="1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endParaRPr lang="zh-CN" altLang="en-US" sz="1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</p:txBody>
      </p:sp>
      <p:sp>
        <p:nvSpPr>
          <p:cNvPr id="7" name="矩形 6"/>
          <p:cNvSpPr/>
          <p:nvPr/>
        </p:nvSpPr>
        <p:spPr>
          <a:xfrm rot="10800000" flipV="1">
            <a:off x="3590476" y="107472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2019.2.28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8" name="连接符: 曲线 51"/>
          <p:cNvCxnSpPr>
            <a:stCxn id="7" idx="2"/>
            <a:endCxn id="9" idx="0"/>
          </p:cNvCxnSpPr>
          <p:nvPr/>
        </p:nvCxnSpPr>
        <p:spPr>
          <a:xfrm rot="5400000" flipV="1">
            <a:off x="4301173" y="1799908"/>
            <a:ext cx="879475" cy="1042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196954" y="276102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7645" y="-128905"/>
            <a:ext cx="12587605" cy="7115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58201" t="24152" r="24492" b="11030"/>
          <a:stretch>
            <a:fillRect/>
          </a:stretch>
        </p:blipFill>
        <p:spPr>
          <a:xfrm>
            <a:off x="6645468" y="1370048"/>
            <a:ext cx="2603782" cy="5487951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72183" t="7840" r="598" b="39861"/>
          <a:stretch>
            <a:fillRect/>
          </a:stretch>
        </p:blipFill>
        <p:spPr>
          <a:xfrm>
            <a:off x="8166735" y="198755"/>
            <a:ext cx="4095115" cy="4428490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6" y="0"/>
            <a:ext cx="1188594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37835" y="728980"/>
            <a:ext cx="60007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3200" b="1" i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libfacedetection </a:t>
            </a:r>
            <a:r>
              <a:rPr lang="zh-CN" sz="32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最新人脸</a:t>
            </a:r>
            <a:r>
              <a:rPr sz="32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检测器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233045"/>
            <a:ext cx="5250815" cy="718756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-93980"/>
            <a:ext cx="6240780" cy="70485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853680" y="230505"/>
            <a:ext cx="1201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VGG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网络</a:t>
            </a:r>
          </a:p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定义代码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232900" y="735330"/>
            <a:ext cx="1201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VGG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网络</a:t>
            </a:r>
          </a:p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训练部分</a:t>
            </a:r>
          </a:p>
        </p:txBody>
      </p:sp>
      <p:sp>
        <p:nvSpPr>
          <p:cNvPr id="4" name="矩形 3"/>
          <p:cNvSpPr/>
          <p:nvPr/>
        </p:nvSpPr>
        <p:spPr>
          <a:xfrm>
            <a:off x="4945380" y="-417830"/>
            <a:ext cx="5626735" cy="715264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9465" y="4811395"/>
            <a:ext cx="3907790" cy="600837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8035" y="3346450"/>
            <a:ext cx="3909060" cy="140779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4375" y="4245610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批处理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97225" y="5631815"/>
            <a:ext cx="1201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VGG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网络</a:t>
            </a:r>
          </a:p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定义代码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54580" y="2306320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数据集输入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50440" y="772160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头文件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495" y="81280"/>
            <a:ext cx="5562600" cy="68122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710045" y="1017905"/>
            <a:ext cx="5337810" cy="223456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065385" y="1764030"/>
            <a:ext cx="14560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实时预测</a:t>
            </a:r>
          </a:p>
          <a:p>
            <a:pPr algn="l"/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计算正确率</a:t>
            </a:r>
          </a:p>
        </p:txBody>
      </p:sp>
      <p:sp>
        <p:nvSpPr>
          <p:cNvPr id="22" name="矩形 21"/>
          <p:cNvSpPr/>
          <p:nvPr/>
        </p:nvSpPr>
        <p:spPr>
          <a:xfrm>
            <a:off x="6710045" y="3393440"/>
            <a:ext cx="5337810" cy="289242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228580" y="600075"/>
            <a:ext cx="1405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自适应学习率</a:t>
            </a:r>
          </a:p>
        </p:txBody>
      </p:sp>
      <p:sp>
        <p:nvSpPr>
          <p:cNvPr id="27" name="矩形 26"/>
          <p:cNvSpPr/>
          <p:nvPr/>
        </p:nvSpPr>
        <p:spPr>
          <a:xfrm>
            <a:off x="6710045" y="81280"/>
            <a:ext cx="5337810" cy="85534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808720" y="5631815"/>
            <a:ext cx="12007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Loss</a:t>
            </a:r>
            <a:r>
              <a:rPr lang="zh-CN" altLang="en-US" sz="1600" b="1"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率输出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4145" y="-26035"/>
            <a:ext cx="4457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繁黑體 Std B" panose="020B0700000000000000" charset="-120"/>
                <a:ea typeface="Adobe 繁黑體 Std B" panose="020B0700000000000000" charset="-120"/>
                <a:cs typeface="Adobe 仿宋 Std R" panose="02020400000000000000" pitchFamily="18" charset="-122"/>
              </a:rPr>
              <a:t>VGG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网络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  <a:sym typeface="+mn-ea"/>
              </a:rPr>
              <a:t>表情识别</a:t>
            </a:r>
            <a:r>
              <a:rPr lang="zh-CN" altLang="en-US" sz="28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训练代码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3" grpId="0" bldLvl="0" animBg="1"/>
      <p:bldP spid="13" grpId="1" animBg="1"/>
      <p:bldP spid="15" grpId="0"/>
      <p:bldP spid="15" grpId="1"/>
      <p:bldP spid="22" grpId="0" bldLvl="0" animBg="1"/>
      <p:bldP spid="22" grpId="1" animBg="1"/>
      <p:bldP spid="26" grpId="0"/>
      <p:bldP spid="26" grpId="1"/>
      <p:bldP spid="27" grpId="0" bldLvl="0" animBg="1"/>
      <p:bldP spid="27" grpId="1" animBg="1"/>
      <p:bldP spid="29" grpId="0"/>
      <p:bldP spid="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38519" y="928538"/>
            <a:ext cx="294847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01663" y="65170"/>
            <a:ext cx="1422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4" name="流程图: 合并 13"/>
          <p:cNvSpPr/>
          <p:nvPr/>
        </p:nvSpPr>
        <p:spPr>
          <a:xfrm>
            <a:off x="7954550" y="2035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合并 16"/>
          <p:cNvSpPr/>
          <p:nvPr/>
        </p:nvSpPr>
        <p:spPr>
          <a:xfrm rot="10800000">
            <a:off x="9212317" y="0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合并 17"/>
          <p:cNvSpPr/>
          <p:nvPr/>
        </p:nvSpPr>
        <p:spPr>
          <a:xfrm>
            <a:off x="11395444" y="1481963"/>
            <a:ext cx="796556" cy="686725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流程图: 合并 18"/>
          <p:cNvSpPr/>
          <p:nvPr/>
        </p:nvSpPr>
        <p:spPr>
          <a:xfrm rot="10800000">
            <a:off x="7954549" y="2168688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>
            <a:off x="9845040" y="4479163"/>
            <a:ext cx="625044" cy="538861"/>
          </a:xfrm>
          <a:prstGeom prst="flowChartMerge">
            <a:avLst/>
          </a:prstGeom>
          <a:solidFill>
            <a:srgbClr val="DA6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合并 20"/>
          <p:cNvSpPr/>
          <p:nvPr/>
        </p:nvSpPr>
        <p:spPr>
          <a:xfrm>
            <a:off x="10705998" y="4124356"/>
            <a:ext cx="494178" cy="426040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47541" y="1025290"/>
            <a:ext cx="86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01</a:t>
            </a:r>
            <a:endParaRPr lang="zh-CN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1" name="文本占位符 2"/>
          <p:cNvSpPr txBox="1"/>
          <p:nvPr/>
        </p:nvSpPr>
        <p:spPr>
          <a:xfrm>
            <a:off x="1983161" y="1321822"/>
            <a:ext cx="3815339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b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（回顾）项目内容</a:t>
            </a:r>
          </a:p>
        </p:txBody>
      </p:sp>
      <p:sp>
        <p:nvSpPr>
          <p:cNvPr id="74" name="文本占位符 8"/>
          <p:cNvSpPr txBox="1"/>
          <p:nvPr/>
        </p:nvSpPr>
        <p:spPr>
          <a:xfrm>
            <a:off x="2205755" y="2447911"/>
            <a:ext cx="4491026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sz="2800" b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项目执行情况</a:t>
            </a:r>
            <a:endParaRPr kumimoji="1" lang="zh-CN" altLang="en-US" sz="2800" b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/>
              <a:ea typeface="微软雅黑" panose="020B0503020204020204" charset="-122"/>
              <a:hlinkClick r:id="rId2" action="ppaction://hlinksldjump"/>
            </a:endParaRPr>
          </a:p>
        </p:txBody>
      </p:sp>
      <p:sp>
        <p:nvSpPr>
          <p:cNvPr id="75" name="文本占位符 10"/>
          <p:cNvSpPr txBox="1"/>
          <p:nvPr/>
        </p:nvSpPr>
        <p:spPr>
          <a:xfrm>
            <a:off x="2205755" y="3501425"/>
            <a:ext cx="3890245" cy="69703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b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/>
                <a:ea typeface="微软雅黑" panose="020B0503020204020204" charset="-122"/>
              </a:rPr>
              <a:t>难点问题、未来工作</a:t>
            </a:r>
          </a:p>
        </p:txBody>
      </p:sp>
      <p:sp>
        <p:nvSpPr>
          <p:cNvPr id="76" name="文本占位符 12"/>
          <p:cNvSpPr txBox="1"/>
          <p:nvPr/>
        </p:nvSpPr>
        <p:spPr>
          <a:xfrm>
            <a:off x="2205755" y="4832773"/>
            <a:ext cx="3670912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800" b="0" i="0" u="none" strike="noStrike" kern="1200" normalizeH="0" baseline="0" noProof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项目演示</a:t>
            </a:r>
            <a:endParaRPr kumimoji="1" lang="zh-CN" altLang="en-US" sz="2800" b="0" i="0" u="none" strike="noStrike" kern="1200" normalizeH="0" baseline="0" noProof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  <a:hlinkClick r:id="" action="ppaction://noaction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38210" y="2200919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02</a:t>
            </a:r>
            <a:endParaRPr lang="zh-CN" altLang="en-US" sz="4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38210" y="3395210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03</a:t>
            </a:r>
            <a:endParaRPr lang="zh-CN" altLang="en-US" sz="4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338210" y="4589500"/>
            <a:ext cx="867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黑体" panose="02010609060101010101" pitchFamily="49" charset="-122"/>
              </a:rPr>
              <a:t>04</a:t>
            </a:r>
            <a:endParaRPr lang="zh-CN" altLang="en-US" sz="4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85925" y="643255"/>
            <a:ext cx="8778240" cy="521462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08580" y="228600"/>
            <a:ext cx="24574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GPU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组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  <a:sym typeface="+mn-ea"/>
              </a:rPr>
              <a:t>远程在线</a:t>
            </a:r>
            <a:r>
              <a:rPr lang="zh-CN" altLang="en-US" sz="2000" b="1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  <a:cs typeface="Adobe 仿宋 Std R" panose="02020400000000000000" pitchFamily="18" charset="-122"/>
              </a:rPr>
              <a:t>训练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105217"/>
            <a:ext cx="6048375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06" y="-1"/>
            <a:ext cx="6396404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396404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9540" t="9046"/>
          <a:stretch>
            <a:fillRect/>
          </a:stretch>
        </p:blipFill>
        <p:spPr>
          <a:xfrm>
            <a:off x="497842" y="2008185"/>
            <a:ext cx="3453996" cy="1805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985" y="-335280"/>
            <a:ext cx="7422515" cy="754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03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648320" y="3250184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难点问题</a:t>
            </a:r>
            <a:endParaRPr kumimoji="1" lang="en-US" altLang="zh-CN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未来工作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8535" y="643499"/>
            <a:ext cx="10965623" cy="2912501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806" y="1077475"/>
            <a:ext cx="1050109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1. </a:t>
            </a:r>
            <a:r>
              <a:rPr lang="en-US" altLang="zh-CN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VGG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神经网络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训练时间过长，内存消耗过大，且训练出来网络的正确率有待提高。本团队将进一步优化、提升</a:t>
            </a:r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VGG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人脸表情识别卷积神经网络的训练代码，通过调试更精准的自适应学习率、更优化的网络结构等训练方法，来得到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高正确率的</a:t>
            </a:r>
            <a:r>
              <a:rPr lang="en-US" altLang="zh-CN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CNN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网络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以供项目使用。</a:t>
            </a:r>
          </a:p>
          <a:p>
            <a:endParaRPr lang="zh-CN" altLang="en-US" b="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728535" y="3709815"/>
            <a:ext cx="10965623" cy="2912501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2806" y="4143791"/>
            <a:ext cx="1050109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由于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于仕琪老师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的“</a:t>
            </a:r>
            <a:r>
              <a:rPr lang="en-US" altLang="zh-CN" b="0" i="1" dirty="0" err="1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libfacedetection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检测器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用</a:t>
            </a:r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C++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编写，与本团队使用</a:t>
            </a:r>
            <a:r>
              <a:rPr lang="en-US" altLang="zh-CN" b="0" i="1" dirty="0" err="1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Pytorch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训练完成的</a:t>
            </a:r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CNN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网络之间存在链接的问题。在下一步工作中，本团队将继续调试、解决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多平台交互问题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，充分利用</a:t>
            </a:r>
            <a:r>
              <a:rPr lang="en-US" altLang="zh-CN" b="0" i="1" dirty="0" err="1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libfacedetection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检测器的优势，使摄像头采集信息能更准确、更快速地进行人脸检测。</a:t>
            </a:r>
          </a:p>
          <a:p>
            <a:endParaRPr lang="zh-CN" altLang="en-US" b="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ll/>
      </p:transition>
    </mc:Choice>
    <mc:Fallback xmlns="">
      <p:transition spd="slow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226382" y="121615"/>
            <a:ext cx="10965623" cy="1833225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85729" y="338603"/>
            <a:ext cx="10501094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3.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对</a:t>
            </a:r>
            <a:r>
              <a:rPr lang="en-US" altLang="zh-CN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VGG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等更现代的卷积网络还认识不足，本团队应更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深入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地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学习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神经网络的理论知识，达到对现代优秀的卷积神经网络的网络结构、算法原理、设计方法、编程运用能了然于心的层次。</a:t>
            </a:r>
          </a:p>
          <a:p>
            <a:endParaRPr lang="zh-CN" altLang="en-US" b="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矩形 19"/>
          <p:cNvSpPr/>
          <p:nvPr/>
        </p:nvSpPr>
        <p:spPr>
          <a:xfrm>
            <a:off x="860541" y="2296910"/>
            <a:ext cx="10965623" cy="2406605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92806" y="2698726"/>
            <a:ext cx="10501094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4.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本团队将继续深入调研</a:t>
            </a:r>
            <a:r>
              <a:rPr lang="en-US" altLang="zh-CN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Soft-Attention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细粒度分类方法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，并在</a:t>
            </a:r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VGG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训练网络基础上加入该模块算法，构建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细粒度人脸表情识别模型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，更完善地实现典型人脸表情识别数据集上的人脸表情识别，达到并完成大创项目预定目标。</a:t>
            </a:r>
          </a:p>
          <a:p>
            <a:endParaRPr lang="zh-CN" altLang="en-US" b="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7842" y="5056676"/>
            <a:ext cx="10965623" cy="1679709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5453" y="5124775"/>
            <a:ext cx="10501094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zh-CN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5.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本团队将继续统计、整理人脸表情识别卷积神经网络训练过程得到的数据信息，总结神经网络的训练规律和研究结果，并形成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学术论文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形式，进行</a:t>
            </a:r>
            <a:r>
              <a:rPr lang="zh-CN" altLang="en-US" b="0" dirty="0">
                <a:solidFill>
                  <a:srgbClr val="C00000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期刊发表</a:t>
            </a:r>
            <a:r>
              <a:rPr lang="zh-CN" altLang="en-US" b="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。</a:t>
            </a:r>
          </a:p>
          <a:p>
            <a:r>
              <a:rPr lang="zh-CN" altLang="en-US" b="0" dirty="0">
                <a:effectLst/>
              </a:rPr>
              <a:t> </a:t>
            </a:r>
            <a:endParaRPr lang="zh-CN" altLang="en-US" dirty="0">
              <a:effectLst/>
            </a:endParaRPr>
          </a:p>
          <a:p>
            <a:endParaRPr lang="zh-CN" altLang="en-US" b="0" dirty="0"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ll/>
      </p:transition>
    </mc:Choice>
    <mc:Fallback xmlns="">
      <p:transition spd="slow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04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977250" y="3529584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  <a:sym typeface="+mn-ea"/>
              </a:rPr>
              <a:t>项目演示</a:t>
            </a:r>
            <a:endParaRPr kumimoji="1" lang="zh-CN" altLang="en-US" b="0" i="0" u="none" strike="noStrike" kern="1200" normalizeH="0" baseline="0" noProof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  <a:hlinkClick r:id="" action="ppaction://noaction"/>
            </a:endParaRPr>
          </a:p>
          <a:p>
            <a:endParaRPr kumimoji="1" lang="zh-CN" altLang="en-US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58112" y="2274975"/>
            <a:ext cx="7075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n w="0"/>
                <a:solidFill>
                  <a:srgbClr val="E1674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感谢您的观看指导</a:t>
            </a:r>
          </a:p>
        </p:txBody>
      </p:sp>
      <p:sp>
        <p:nvSpPr>
          <p:cNvPr id="14" name="流程图: 合并 13"/>
          <p:cNvSpPr/>
          <p:nvPr/>
        </p:nvSpPr>
        <p:spPr>
          <a:xfrm>
            <a:off x="1" y="2035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合并 16"/>
          <p:cNvSpPr/>
          <p:nvPr/>
        </p:nvSpPr>
        <p:spPr>
          <a:xfrm rot="10800000">
            <a:off x="1257768" y="0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合并 17"/>
          <p:cNvSpPr/>
          <p:nvPr/>
        </p:nvSpPr>
        <p:spPr>
          <a:xfrm>
            <a:off x="3440895" y="1481963"/>
            <a:ext cx="796556" cy="686725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流程图: 合并 18"/>
          <p:cNvSpPr/>
          <p:nvPr/>
        </p:nvSpPr>
        <p:spPr>
          <a:xfrm rot="10800000">
            <a:off x="-628883" y="1084344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合并 19"/>
          <p:cNvSpPr/>
          <p:nvPr/>
        </p:nvSpPr>
        <p:spPr>
          <a:xfrm>
            <a:off x="1291451" y="3611742"/>
            <a:ext cx="625044" cy="538861"/>
          </a:xfrm>
          <a:prstGeom prst="flowChartMerge">
            <a:avLst/>
          </a:prstGeom>
          <a:solidFill>
            <a:srgbClr val="DA6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流程图: 合并 20"/>
          <p:cNvSpPr/>
          <p:nvPr/>
        </p:nvSpPr>
        <p:spPr>
          <a:xfrm>
            <a:off x="1678404" y="3147480"/>
            <a:ext cx="494178" cy="426040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流程图: 合并 21"/>
          <p:cNvSpPr/>
          <p:nvPr/>
        </p:nvSpPr>
        <p:spPr>
          <a:xfrm rot="10800000">
            <a:off x="-1889971" y="-1084344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合并 22"/>
          <p:cNvSpPr/>
          <p:nvPr/>
        </p:nvSpPr>
        <p:spPr>
          <a:xfrm rot="10800000" flipV="1">
            <a:off x="-1889970" y="1084344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7001069" y="2875002"/>
            <a:ext cx="6817656" cy="4583055"/>
            <a:chOff x="3958789" y="2873829"/>
            <a:chExt cx="6817656" cy="4583055"/>
          </a:xfrm>
        </p:grpSpPr>
        <p:sp>
          <p:nvSpPr>
            <p:cNvPr id="24" name="流程图: 合并 23"/>
            <p:cNvSpPr/>
            <p:nvPr/>
          </p:nvSpPr>
          <p:spPr>
            <a:xfrm>
              <a:off x="6474322" y="2873829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合并 24"/>
            <p:cNvSpPr/>
            <p:nvPr/>
          </p:nvSpPr>
          <p:spPr>
            <a:xfrm rot="10800000">
              <a:off x="5220456" y="2881368"/>
              <a:ext cx="2515533" cy="216868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流程图: 合并 25"/>
            <p:cNvSpPr/>
            <p:nvPr/>
          </p:nvSpPr>
          <p:spPr>
            <a:xfrm>
              <a:off x="5972381" y="5039669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合并 26"/>
            <p:cNvSpPr/>
            <p:nvPr/>
          </p:nvSpPr>
          <p:spPr>
            <a:xfrm rot="10800000">
              <a:off x="8459479" y="5779382"/>
              <a:ext cx="799498" cy="689261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流程图: 合并 27"/>
            <p:cNvSpPr/>
            <p:nvPr/>
          </p:nvSpPr>
          <p:spPr>
            <a:xfrm>
              <a:off x="10385622" y="4794210"/>
              <a:ext cx="390823" cy="336936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流程图: 合并 28"/>
            <p:cNvSpPr/>
            <p:nvPr/>
          </p:nvSpPr>
          <p:spPr>
            <a:xfrm>
              <a:off x="7409845" y="6207344"/>
              <a:ext cx="1449383" cy="1249540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流程图: 合并 29"/>
            <p:cNvSpPr/>
            <p:nvPr/>
          </p:nvSpPr>
          <p:spPr>
            <a:xfrm>
              <a:off x="3958789" y="2881366"/>
              <a:ext cx="2515534" cy="2168688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D9237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01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5582505" y="2855100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ED9237"/>
                </a:solidFill>
                <a:latin typeface="Century Gothic" panose="020B0502020202020204"/>
                <a:ea typeface="微软雅黑" panose="020B0503020204020204" charset="-122"/>
              </a:rPr>
              <a:t>（回顾）</a:t>
            </a:r>
            <a:endParaRPr kumimoji="1" lang="en-US" altLang="zh-CN" dirty="0">
              <a:solidFill>
                <a:srgbClr val="ED9237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r>
              <a:rPr kumimoji="1" lang="zh-CN" altLang="en-US" dirty="0">
                <a:solidFill>
                  <a:srgbClr val="ED9237"/>
                </a:solidFill>
                <a:latin typeface="Century Gothic" panose="020B0502020202020204"/>
                <a:ea typeface="微软雅黑" panose="020B0503020204020204" charset="-122"/>
              </a:rPr>
              <a:t>项目内容</a:t>
            </a: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>
            <a:off x="-451530" y="2165839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3997249" y="2542715"/>
            <a:ext cx="724692" cy="62477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流程图: 合并 13"/>
          <p:cNvSpPr/>
          <p:nvPr/>
        </p:nvSpPr>
        <p:spPr>
          <a:xfrm rot="10800000">
            <a:off x="3727453" y="2934889"/>
            <a:ext cx="539592" cy="465192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>
      <p:transition spd="slow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7544187" y="46299"/>
            <a:ext cx="4351535" cy="40175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92652" y="36282"/>
            <a:ext cx="4351535" cy="4017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8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76920" y="304850"/>
            <a:ext cx="4340303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采用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C++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实现人脸表情识别系统。首先利用摄像头进行人脸图像采集，然后选用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Harr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特征检测器实现人脸检测，最后利用细粒度人脸表情识别模型实现人脸表情识别。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38750" y="212797"/>
            <a:ext cx="4426582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</a:t>
            </a:r>
            <a:r>
              <a:rPr lang="zh-CN" altLang="en-US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卷积神经网络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作为人脸表情识别基础模型，然后在该网络模型基础上加入</a:t>
            </a:r>
            <a:r>
              <a:rPr lang="en-US" altLang="zh-CN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Soft-attention</a:t>
            </a:r>
            <a:r>
              <a:rPr lang="zh-CN" altLang="en-US" sz="28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模块</a:t>
            </a:r>
            <a:endParaRPr lang="en-US" altLang="zh-CN" sz="28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构建细粒度人脸表情识别模型，实现典型人脸表情识别数据集上的人脸表情识别。</a:t>
            </a:r>
          </a:p>
          <a:p>
            <a:endParaRPr lang="zh-CN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-2483234" y="4729663"/>
            <a:ext cx="10955722" cy="0"/>
          </a:xfrm>
          <a:prstGeom prst="line">
            <a:avLst/>
          </a:prstGeom>
          <a:ln>
            <a:solidFill>
              <a:srgbClr val="4A5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249933" y="4222072"/>
            <a:ext cx="1007706" cy="1007706"/>
          </a:xfrm>
          <a:prstGeom prst="ellipse">
            <a:avLst/>
          </a:prstGeom>
          <a:solidFill>
            <a:srgbClr val="E167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271225" y="4165497"/>
            <a:ext cx="1007706" cy="1007706"/>
          </a:xfrm>
          <a:prstGeom prst="ellipse">
            <a:avLst/>
          </a:prstGeom>
          <a:solidFill>
            <a:srgbClr val="4A5B6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286454" y="4211896"/>
            <a:ext cx="1007706" cy="1007706"/>
          </a:xfrm>
          <a:prstGeom prst="ellipse">
            <a:avLst/>
          </a:prstGeom>
          <a:solidFill>
            <a:srgbClr val="E1674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-50520" y="5460785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摄像头采集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实时视频</a:t>
            </a:r>
          </a:p>
        </p:txBody>
      </p:sp>
      <p:sp>
        <p:nvSpPr>
          <p:cNvPr id="53" name="椭圆 52"/>
          <p:cNvSpPr/>
          <p:nvPr/>
        </p:nvSpPr>
        <p:spPr>
          <a:xfrm>
            <a:off x="2602116" y="4625311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831207" y="4623133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611431" y="4731923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840522" y="4729745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728762" y="4545562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92753" y="4678889"/>
            <a:ext cx="122063" cy="1220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760807" y="5245340"/>
            <a:ext cx="2028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</a:p>
          <a:p>
            <a:pPr algn="ctr"/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检测器实现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人脸检测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826251" y="5383242"/>
            <a:ext cx="202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r>
              <a: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</a:t>
            </a:r>
            <a:endParaRPr lang="en-US" altLang="zh-C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表情识别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 txBox="1"/>
          <p:nvPr/>
        </p:nvSpPr>
        <p:spPr>
          <a:xfrm>
            <a:off x="5669280" y="347509"/>
            <a:ext cx="6522720" cy="2071606"/>
          </a:xfrm>
          <a:prstGeom prst="rect">
            <a:avLst/>
          </a:prstGeom>
          <a:solidFill>
            <a:srgbClr val="EB5F4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9600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entury Gothic" panose="020B0502020202020204"/>
                <a:ea typeface="微软雅黑" panose="020B0503020204020204" charset="-122"/>
              </a:rPr>
              <a:t>PART  </a:t>
            </a:r>
            <a:r>
              <a:rPr kumimoji="1" lang="en-US" altLang="zh-CN" sz="9600" i="0" u="none" strike="noStrike" kern="1200" spc="50" normalizeH="0" baseline="0" noProof="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02</a:t>
            </a:r>
            <a:endParaRPr kumimoji="1" lang="zh-CN" altLang="en-US" sz="9600" i="0" u="none" strike="noStrike" kern="1200" spc="50" normalizeH="0" baseline="0" noProof="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占位符 2"/>
          <p:cNvSpPr txBox="1"/>
          <p:nvPr/>
        </p:nvSpPr>
        <p:spPr>
          <a:xfrm>
            <a:off x="6262292" y="2666278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项目执行</a:t>
            </a:r>
          </a:p>
          <a:p>
            <a:pPr>
              <a:defRPr/>
            </a:pPr>
            <a:r>
              <a:rPr kumimoji="1" lang="zh-CN" altLang="en-US" dirty="0">
                <a:solidFill>
                  <a:srgbClr val="EB5F43"/>
                </a:solidFill>
                <a:latin typeface="Century Gothic" panose="020B0502020202020204"/>
                <a:ea typeface="微软雅黑" panose="020B0503020204020204" charset="-122"/>
              </a:rPr>
              <a:t>情况</a:t>
            </a:r>
            <a:endParaRPr kumimoji="1" lang="zh-CN" altLang="en-US" dirty="0">
              <a:solidFill>
                <a:srgbClr val="EB5F43"/>
              </a:solidFill>
              <a:latin typeface="Century Gothic" panose="020B0502020202020204"/>
              <a:ea typeface="微软雅黑" panose="020B0503020204020204" charset="-122"/>
              <a:hlinkClick r:id="rId2" action="ppaction://hlinksldjump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0000" b="1" i="0" u="none" strike="noStrike" kern="1200" cap="none" spc="0" normalizeH="0" baseline="0" noProof="0" dirty="0">
              <a:ln>
                <a:noFill/>
              </a:ln>
              <a:solidFill>
                <a:srgbClr val="EB5F43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流程图: 合并 5"/>
          <p:cNvSpPr/>
          <p:nvPr/>
        </p:nvSpPr>
        <p:spPr>
          <a:xfrm>
            <a:off x="810641" y="0"/>
            <a:ext cx="2515535" cy="2168688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合并 6"/>
          <p:cNvSpPr/>
          <p:nvPr/>
        </p:nvSpPr>
        <p:spPr>
          <a:xfrm rot="10800000">
            <a:off x="2068408" y="-2035"/>
            <a:ext cx="2515535" cy="2168688"/>
          </a:xfrm>
          <a:prstGeom prst="flowChartMerg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合并 7"/>
          <p:cNvSpPr/>
          <p:nvPr/>
        </p:nvSpPr>
        <p:spPr>
          <a:xfrm rot="10800000">
            <a:off x="-443225" y="7539"/>
            <a:ext cx="2515533" cy="216868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合并 8"/>
          <p:cNvSpPr/>
          <p:nvPr/>
        </p:nvSpPr>
        <p:spPr>
          <a:xfrm>
            <a:off x="308700" y="2165840"/>
            <a:ext cx="2515535" cy="2168688"/>
          </a:xfrm>
          <a:prstGeom prst="flowChartMerge">
            <a:avLst/>
          </a:prstGeom>
          <a:solidFill>
            <a:srgbClr val="4A5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合并 9"/>
          <p:cNvSpPr/>
          <p:nvPr/>
        </p:nvSpPr>
        <p:spPr>
          <a:xfrm rot="10800000">
            <a:off x="2795798" y="2905553"/>
            <a:ext cx="799498" cy="689261"/>
          </a:xfrm>
          <a:prstGeom prst="flowChartMerge">
            <a:avLst/>
          </a:prstGeom>
          <a:solidFill>
            <a:srgbClr val="E16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合并 10"/>
          <p:cNvSpPr/>
          <p:nvPr/>
        </p:nvSpPr>
        <p:spPr>
          <a:xfrm>
            <a:off x="4721941" y="1920381"/>
            <a:ext cx="390823" cy="336936"/>
          </a:xfrm>
          <a:prstGeom prst="flowChartMerge">
            <a:avLst/>
          </a:prstGeom>
          <a:solidFill>
            <a:srgbClr val="F8C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合并 11"/>
          <p:cNvSpPr/>
          <p:nvPr/>
        </p:nvSpPr>
        <p:spPr>
          <a:xfrm>
            <a:off x="1746164" y="3333515"/>
            <a:ext cx="1449383" cy="1249540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流程图: 合并 12"/>
          <p:cNvSpPr/>
          <p:nvPr/>
        </p:nvSpPr>
        <p:spPr>
          <a:xfrm>
            <a:off x="-1704892" y="7537"/>
            <a:ext cx="2515534" cy="2168688"/>
          </a:xfrm>
          <a:prstGeom prst="flowChartMerge">
            <a:avLst/>
          </a:prstGeom>
          <a:solidFill>
            <a:srgbClr val="5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0578462">
            <a:off x="7415917" y="631448"/>
            <a:ext cx="562088" cy="1374986"/>
          </a:xfrm>
          <a:custGeom>
            <a:avLst/>
            <a:gdLst>
              <a:gd name="connsiteX0" fmla="*/ 0 w 562088"/>
              <a:gd name="connsiteY0" fmla="*/ 0 h 1374986"/>
              <a:gd name="connsiteX1" fmla="*/ 467360 w 562088"/>
              <a:gd name="connsiteY1" fmla="*/ 91440 h 1374986"/>
              <a:gd name="connsiteX2" fmla="*/ 416560 w 562088"/>
              <a:gd name="connsiteY2" fmla="*/ 548640 h 1374986"/>
              <a:gd name="connsiteX3" fmla="*/ 20320 w 562088"/>
              <a:gd name="connsiteY3" fmla="*/ 853440 h 1374986"/>
              <a:gd name="connsiteX4" fmla="*/ 213360 w 562088"/>
              <a:gd name="connsiteY4" fmla="*/ 426720 h 1374986"/>
              <a:gd name="connsiteX5" fmla="*/ 548640 w 562088"/>
              <a:gd name="connsiteY5" fmla="*/ 579120 h 1374986"/>
              <a:gd name="connsiteX6" fmla="*/ 467360 w 562088"/>
              <a:gd name="connsiteY6" fmla="*/ 1127760 h 1374986"/>
              <a:gd name="connsiteX7" fmla="*/ 203200 w 562088"/>
              <a:gd name="connsiteY7" fmla="*/ 1341120 h 1374986"/>
              <a:gd name="connsiteX8" fmla="*/ 243840 w 562088"/>
              <a:gd name="connsiteY8" fmla="*/ 1371600 h 13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8" h="1374986">
                <a:moveTo>
                  <a:pt x="0" y="0"/>
                </a:moveTo>
                <a:cubicBezTo>
                  <a:pt x="198966" y="0"/>
                  <a:pt x="397933" y="0"/>
                  <a:pt x="467360" y="91440"/>
                </a:cubicBezTo>
                <a:cubicBezTo>
                  <a:pt x="536787" y="182880"/>
                  <a:pt x="491067" y="421640"/>
                  <a:pt x="416560" y="548640"/>
                </a:cubicBezTo>
                <a:cubicBezTo>
                  <a:pt x="342053" y="675640"/>
                  <a:pt x="54187" y="873760"/>
                  <a:pt x="20320" y="853440"/>
                </a:cubicBezTo>
                <a:cubicBezTo>
                  <a:pt x="-13547" y="833120"/>
                  <a:pt x="125307" y="472440"/>
                  <a:pt x="213360" y="426720"/>
                </a:cubicBezTo>
                <a:cubicBezTo>
                  <a:pt x="301413" y="381000"/>
                  <a:pt x="506307" y="462280"/>
                  <a:pt x="548640" y="579120"/>
                </a:cubicBezTo>
                <a:cubicBezTo>
                  <a:pt x="590973" y="695960"/>
                  <a:pt x="524933" y="1000760"/>
                  <a:pt x="467360" y="1127760"/>
                </a:cubicBezTo>
                <a:cubicBezTo>
                  <a:pt x="409787" y="1254760"/>
                  <a:pt x="203200" y="1341120"/>
                  <a:pt x="203200" y="1341120"/>
                </a:cubicBezTo>
                <a:cubicBezTo>
                  <a:pt x="165947" y="1381760"/>
                  <a:pt x="204893" y="1376680"/>
                  <a:pt x="243840" y="1371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0800000" flipV="1">
            <a:off x="5686837" y="91579"/>
            <a:ext cx="1808118" cy="768080"/>
          </a:xfrm>
          <a:prstGeom prst="rect">
            <a:avLst/>
          </a:prstGeom>
          <a:solidFill>
            <a:srgbClr val="FFFFCC">
              <a:alpha val="93725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 rot="10800000" flipV="1">
            <a:off x="198276" y="4169051"/>
            <a:ext cx="1599751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2018.12.18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10800000" flipV="1">
            <a:off x="1930742" y="3374940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1035" y="4168775"/>
            <a:ext cx="21323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第一个经典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</a:p>
          <a:p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锻炼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Python</a:t>
            </a:r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, 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基础语法编程训练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Pytorch, Anaconda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平台环境配置完成</a:t>
            </a:r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 rot="10800000" flipV="1">
            <a:off x="3663022" y="28838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2019.2.25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8187" y="3583638"/>
            <a:ext cx="1808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手写数字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0800000" flipV="1">
            <a:off x="7127582" y="174920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2019.3.9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578" y="3057606"/>
            <a:ext cx="180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Opencv</a:t>
            </a:r>
            <a:endParaRPr lang="en-US" altLang="zh-CN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Harr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特征检测器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摄像头采集信息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实时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执行程序完成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0800000" flipV="1">
            <a:off x="5395302" y="242246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2640" y="2422525"/>
            <a:ext cx="268097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第一个较基础的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表情识别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同时训练好了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能正常使用的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endParaRPr lang="zh-CN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人脸检测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表情识别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综合执行程序完成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88186" y="4910266"/>
            <a:ext cx="180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决定选用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Fer-2013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作为人脸表情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训练数据输入</a:t>
            </a:r>
          </a:p>
        </p:txBody>
      </p:sp>
      <p:sp>
        <p:nvSpPr>
          <p:cNvPr id="29" name="矩形 28"/>
          <p:cNvSpPr/>
          <p:nvPr/>
        </p:nvSpPr>
        <p:spPr>
          <a:xfrm rot="10800000" flipV="1">
            <a:off x="8859862" y="12411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2019.3.23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rot="10800000" flipV="1">
            <a:off x="10565765" y="661670"/>
            <a:ext cx="1543685" cy="4908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2019.3.30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87525" y="109359"/>
            <a:ext cx="1952795" cy="76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实现可实时从摄像头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检测人脸、识别表情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大创阶段性目标完成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04488" y="2005186"/>
            <a:ext cx="244677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基于于仕琪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老师最新的</a:t>
            </a:r>
            <a:r>
              <a:rPr lang="en-US" altLang="zh-CN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l</a:t>
            </a:r>
            <a:r>
              <a:rPr lang="en-US" altLang="zh-CN" sz="1600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ibfacedetection</a:t>
            </a:r>
            <a:endParaRPr lang="en-US" altLang="zh-CN" sz="20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开源检测器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的学习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代替现有的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人脸检测程序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05939" y="1350297"/>
            <a:ext cx="2446772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编写完成更好的</a:t>
            </a:r>
          </a:p>
          <a:p>
            <a:pPr lvl="0"/>
            <a:r>
              <a:rPr lang="en-US" altLang="zh-CN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VGG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训练代码</a:t>
            </a: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旧有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提高正确率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避免过拟合</a:t>
            </a:r>
          </a:p>
        </p:txBody>
      </p:sp>
      <p:sp>
        <p:nvSpPr>
          <p:cNvPr id="44" name="矩形 43"/>
          <p:cNvSpPr/>
          <p:nvPr/>
        </p:nvSpPr>
        <p:spPr>
          <a:xfrm rot="10800000" flipV="1">
            <a:off x="8330242" y="-13131"/>
            <a:ext cx="1301437" cy="674987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2019.3.20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46" name="连接符: 曲线 45"/>
          <p:cNvCxnSpPr>
            <a:stCxn id="44" idx="2"/>
            <a:endCxn id="48" idx="0"/>
          </p:cNvCxnSpPr>
          <p:nvPr/>
        </p:nvCxnSpPr>
        <p:spPr>
          <a:xfrm rot="5400000">
            <a:off x="8385710" y="970910"/>
            <a:ext cx="904305" cy="2861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8629753" y="1566161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0800000" flipV="1">
            <a:off x="127186" y="245140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2018.11.15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52" name="连接符: 曲线 51"/>
          <p:cNvCxnSpPr>
            <a:stCxn id="51" idx="2"/>
            <a:endCxn id="53" idx="0"/>
          </p:cNvCxnSpPr>
          <p:nvPr/>
        </p:nvCxnSpPr>
        <p:spPr>
          <a:xfrm rot="5400000">
            <a:off x="-127635" y="3475990"/>
            <a:ext cx="1101725" cy="666115"/>
          </a:xfrm>
          <a:prstGeom prst="curvedConnector3">
            <a:avLst>
              <a:gd name="adj1" fmla="val 5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4879" y="435995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295" y="4831715"/>
            <a:ext cx="198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完成卷积神经网络</a:t>
            </a:r>
          </a:p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基础理论学习</a:t>
            </a: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李宏毅深度学习</a:t>
            </a:r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阅读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整理</a:t>
            </a: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国内外经典论文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ImageNet Claseefi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cation</a:t>
            </a:r>
            <a:r>
              <a:rPr lang="zh-CN" altLang="en-US" sz="1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endParaRPr lang="zh-CN" altLang="en-US" sz="1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</p:txBody>
      </p:sp>
      <p:sp>
        <p:nvSpPr>
          <p:cNvPr id="7" name="矩形 6"/>
          <p:cNvSpPr/>
          <p:nvPr/>
        </p:nvSpPr>
        <p:spPr>
          <a:xfrm rot="10800000" flipV="1">
            <a:off x="3590476" y="107472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2019.2.28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8" name="连接符: 曲线 51"/>
          <p:cNvCxnSpPr>
            <a:stCxn id="7" idx="2"/>
            <a:endCxn id="9" idx="0"/>
          </p:cNvCxnSpPr>
          <p:nvPr/>
        </p:nvCxnSpPr>
        <p:spPr>
          <a:xfrm rot="5400000" flipV="1">
            <a:off x="4301173" y="1799908"/>
            <a:ext cx="879475" cy="1042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196954" y="276102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7645" y="-128905"/>
            <a:ext cx="12587605" cy="7115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49" t="44804" r="70272" b="409"/>
          <a:stretch>
            <a:fillRect/>
          </a:stretch>
        </p:blipFill>
        <p:spPr>
          <a:xfrm>
            <a:off x="0" y="2223135"/>
            <a:ext cx="4390390" cy="463867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 rot="20578462">
            <a:off x="7415917" y="631448"/>
            <a:ext cx="562088" cy="1374986"/>
          </a:xfrm>
          <a:custGeom>
            <a:avLst/>
            <a:gdLst>
              <a:gd name="connsiteX0" fmla="*/ 0 w 562088"/>
              <a:gd name="connsiteY0" fmla="*/ 0 h 1374986"/>
              <a:gd name="connsiteX1" fmla="*/ 467360 w 562088"/>
              <a:gd name="connsiteY1" fmla="*/ 91440 h 1374986"/>
              <a:gd name="connsiteX2" fmla="*/ 416560 w 562088"/>
              <a:gd name="connsiteY2" fmla="*/ 548640 h 1374986"/>
              <a:gd name="connsiteX3" fmla="*/ 20320 w 562088"/>
              <a:gd name="connsiteY3" fmla="*/ 853440 h 1374986"/>
              <a:gd name="connsiteX4" fmla="*/ 213360 w 562088"/>
              <a:gd name="connsiteY4" fmla="*/ 426720 h 1374986"/>
              <a:gd name="connsiteX5" fmla="*/ 548640 w 562088"/>
              <a:gd name="connsiteY5" fmla="*/ 579120 h 1374986"/>
              <a:gd name="connsiteX6" fmla="*/ 467360 w 562088"/>
              <a:gd name="connsiteY6" fmla="*/ 1127760 h 1374986"/>
              <a:gd name="connsiteX7" fmla="*/ 203200 w 562088"/>
              <a:gd name="connsiteY7" fmla="*/ 1341120 h 1374986"/>
              <a:gd name="connsiteX8" fmla="*/ 243840 w 562088"/>
              <a:gd name="connsiteY8" fmla="*/ 1371600 h 13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8" h="1374986">
                <a:moveTo>
                  <a:pt x="0" y="0"/>
                </a:moveTo>
                <a:cubicBezTo>
                  <a:pt x="198966" y="0"/>
                  <a:pt x="397933" y="0"/>
                  <a:pt x="467360" y="91440"/>
                </a:cubicBezTo>
                <a:cubicBezTo>
                  <a:pt x="536787" y="182880"/>
                  <a:pt x="491067" y="421640"/>
                  <a:pt x="416560" y="548640"/>
                </a:cubicBezTo>
                <a:cubicBezTo>
                  <a:pt x="342053" y="675640"/>
                  <a:pt x="54187" y="873760"/>
                  <a:pt x="20320" y="853440"/>
                </a:cubicBezTo>
                <a:cubicBezTo>
                  <a:pt x="-13547" y="833120"/>
                  <a:pt x="125307" y="472440"/>
                  <a:pt x="213360" y="426720"/>
                </a:cubicBezTo>
                <a:cubicBezTo>
                  <a:pt x="301413" y="381000"/>
                  <a:pt x="506307" y="462280"/>
                  <a:pt x="548640" y="579120"/>
                </a:cubicBezTo>
                <a:cubicBezTo>
                  <a:pt x="590973" y="695960"/>
                  <a:pt x="524933" y="1000760"/>
                  <a:pt x="467360" y="1127760"/>
                </a:cubicBezTo>
                <a:cubicBezTo>
                  <a:pt x="409787" y="1254760"/>
                  <a:pt x="203200" y="1341120"/>
                  <a:pt x="203200" y="1341120"/>
                </a:cubicBezTo>
                <a:cubicBezTo>
                  <a:pt x="165947" y="1381760"/>
                  <a:pt x="204893" y="1376680"/>
                  <a:pt x="243840" y="1371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10800000" flipV="1">
            <a:off x="5686837" y="91579"/>
            <a:ext cx="1808118" cy="768080"/>
          </a:xfrm>
          <a:prstGeom prst="rect">
            <a:avLst/>
          </a:prstGeom>
          <a:solidFill>
            <a:srgbClr val="FFFFCC">
              <a:alpha val="93725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 rot="10800000" flipV="1">
            <a:off x="198276" y="4169051"/>
            <a:ext cx="1599751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2018.12.18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 rot="10800000" flipV="1">
            <a:off x="1930742" y="3374940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1035" y="4168775"/>
            <a:ext cx="21323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第一个经典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BP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</a:p>
          <a:p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锻炼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Python</a:t>
            </a:r>
            <a:r>
              <a:rPr lang="en-US" altLang="zh-CN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, </a:t>
            </a:r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基础语法编程训练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  <a:sym typeface="+mn-ea"/>
              </a:rPr>
              <a:t>Pytorch, Anaconda</a:t>
            </a:r>
            <a:endParaRPr lang="zh-CN" altLang="en-US" sz="14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平台环境配置完成</a:t>
            </a:r>
            <a:endParaRPr lang="zh-CN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 rot="10800000" flipV="1">
            <a:off x="3663022" y="28838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2019.2.25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8187" y="3583638"/>
            <a:ext cx="1808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手写数字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编写学习完成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0800000" flipV="1">
            <a:off x="7127582" y="174920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2019.3.9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578" y="3057606"/>
            <a:ext cx="180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Opencv</a:t>
            </a:r>
            <a:endParaRPr lang="en-US" altLang="zh-CN" sz="20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Harr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特征检测器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摄像头采集信息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实时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执行程序完成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0800000" flipV="1">
            <a:off x="5395302" y="2422466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2640" y="2422525"/>
            <a:ext cx="268097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第一个较基础的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表情识别</a:t>
            </a:r>
            <a:endParaRPr lang="en-US" altLang="zh-CN" sz="20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同时训练好了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能正常使用的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endParaRPr lang="zh-CN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人脸检测</a:t>
            </a:r>
            <a:r>
              <a:rPr lang="zh-CN" altLang="en-US" sz="2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</a:t>
            </a:r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表情识别</a:t>
            </a:r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综合执行程序完成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88186" y="4910266"/>
            <a:ext cx="180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决定选用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Fer-2013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数据集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作为人脸表情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训练数据输入</a:t>
            </a:r>
          </a:p>
        </p:txBody>
      </p:sp>
      <p:sp>
        <p:nvSpPr>
          <p:cNvPr id="29" name="矩形 28"/>
          <p:cNvSpPr/>
          <p:nvPr/>
        </p:nvSpPr>
        <p:spPr>
          <a:xfrm rot="10800000" flipV="1">
            <a:off x="8859862" y="1241185"/>
            <a:ext cx="1599565" cy="4910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2019.3.23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rot="10800000" flipV="1">
            <a:off x="10565765" y="661670"/>
            <a:ext cx="1543685" cy="49085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2019.3.30</a:t>
            </a:r>
            <a:endParaRPr lang="zh-CN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87525" y="109359"/>
            <a:ext cx="1952795" cy="76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实现可实时从摄像头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检测人脸、识别表情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大创阶段性目标完成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04488" y="2005186"/>
            <a:ext cx="244677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基于于仕琪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老师最新的</a:t>
            </a:r>
            <a:r>
              <a:rPr lang="en-US" altLang="zh-CN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l</a:t>
            </a:r>
            <a:r>
              <a:rPr lang="en-US" altLang="zh-CN" sz="1600" b="1" i="1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黑体" panose="02010609060101010101" pitchFamily="49" charset="-122"/>
              </a:rPr>
              <a:t>ibfacedetection</a:t>
            </a:r>
            <a:endParaRPr lang="en-US" altLang="zh-CN" sz="2000" b="1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开源检测器</a:t>
            </a:r>
            <a:endParaRPr lang="en-US" altLang="zh-CN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的学习</a:t>
            </a: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研究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代替现有的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人脸检测程序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505939" y="1350297"/>
            <a:ext cx="2446772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编写完成更好的</a:t>
            </a:r>
          </a:p>
          <a:p>
            <a:pPr lvl="0"/>
            <a:r>
              <a:rPr lang="en-US" altLang="zh-CN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VGG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卷积网络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训练代码</a:t>
            </a: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旧有</a:t>
            </a:r>
            <a:r>
              <a:rPr lang="en-US" altLang="zh-C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黑体" panose="02010609060101010101" pitchFamily="49" charset="-122"/>
              </a:rPr>
              <a:t>CNN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提高正确率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避免过拟合</a:t>
            </a:r>
          </a:p>
        </p:txBody>
      </p:sp>
      <p:sp>
        <p:nvSpPr>
          <p:cNvPr id="44" name="矩形 43"/>
          <p:cNvSpPr/>
          <p:nvPr/>
        </p:nvSpPr>
        <p:spPr>
          <a:xfrm rot="10800000" flipV="1">
            <a:off x="8330242" y="-13131"/>
            <a:ext cx="1301437" cy="674987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2019.3.20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46" name="连接符: 曲线 45"/>
          <p:cNvCxnSpPr>
            <a:stCxn id="44" idx="2"/>
            <a:endCxn id="48" idx="0"/>
          </p:cNvCxnSpPr>
          <p:nvPr/>
        </p:nvCxnSpPr>
        <p:spPr>
          <a:xfrm rot="5400000">
            <a:off x="8385710" y="970910"/>
            <a:ext cx="904305" cy="2861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8629753" y="1566161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0800000" flipV="1">
            <a:off x="127186" y="245140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2018.11.15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52" name="连接符: 曲线 51"/>
          <p:cNvCxnSpPr>
            <a:stCxn id="51" idx="2"/>
            <a:endCxn id="53" idx="0"/>
          </p:cNvCxnSpPr>
          <p:nvPr/>
        </p:nvCxnSpPr>
        <p:spPr>
          <a:xfrm rot="5400000">
            <a:off x="-127635" y="3475990"/>
            <a:ext cx="1101725" cy="666115"/>
          </a:xfrm>
          <a:prstGeom prst="curvedConnector3">
            <a:avLst>
              <a:gd name="adj1" fmla="val 500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4879" y="435995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295" y="4831715"/>
            <a:ext cx="1988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完成卷积神经网络</a:t>
            </a:r>
          </a:p>
          <a:p>
            <a:pPr algn="l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基础理论学习</a:t>
            </a:r>
          </a:p>
          <a:p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李宏毅深度学习</a:t>
            </a:r>
            <a:r>
              <a:rPr lang="zh-CN" altLang="en-US" sz="1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检索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阅读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整理</a:t>
            </a:r>
          </a:p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国内外经典论文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ImageNet Claseefi</a:t>
            </a:r>
          </a:p>
          <a:p>
            <a:r>
              <a:rPr lang="zh-CN" altLang="en-US" sz="1400" b="1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cation</a:t>
            </a:r>
            <a:r>
              <a:rPr lang="zh-CN" altLang="en-US" sz="1400" i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lt"/>
              </a:rPr>
              <a:t>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endParaRPr lang="zh-CN" altLang="en-US" sz="1600" i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lt"/>
            </a:endParaRPr>
          </a:p>
        </p:txBody>
      </p:sp>
      <p:sp>
        <p:nvSpPr>
          <p:cNvPr id="7" name="矩形 6"/>
          <p:cNvSpPr/>
          <p:nvPr/>
        </p:nvSpPr>
        <p:spPr>
          <a:xfrm rot="10800000" flipV="1">
            <a:off x="3590476" y="1074720"/>
            <a:ext cx="1258328" cy="806854"/>
          </a:xfrm>
          <a:prstGeom prst="rect">
            <a:avLst/>
          </a:prstGeom>
          <a:solidFill>
            <a:srgbClr val="FFFFCC">
              <a:alpha val="94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2019.2.28</a:t>
            </a: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大创总结会议</a:t>
            </a:r>
            <a:endParaRPr lang="en-US" altLang="zh-C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及导师意见</a:t>
            </a:r>
          </a:p>
        </p:txBody>
      </p:sp>
      <p:cxnSp>
        <p:nvCxnSpPr>
          <p:cNvPr id="8" name="连接符: 曲线 51"/>
          <p:cNvCxnSpPr>
            <a:stCxn id="7" idx="2"/>
            <a:endCxn id="9" idx="0"/>
          </p:cNvCxnSpPr>
          <p:nvPr/>
        </p:nvCxnSpPr>
        <p:spPr>
          <a:xfrm rot="5400000" flipV="1">
            <a:off x="4301173" y="1799908"/>
            <a:ext cx="879475" cy="1042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5196954" y="2761020"/>
            <a:ext cx="130021" cy="130021"/>
          </a:xfrm>
          <a:prstGeom prst="ellipse">
            <a:avLst/>
          </a:prstGeom>
          <a:solidFill>
            <a:srgbClr val="F5AF1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7645" y="-128905"/>
            <a:ext cx="12587605" cy="711581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8947" t="37364" r="56362" b="6634"/>
          <a:stretch>
            <a:fillRect/>
          </a:stretch>
        </p:blipFill>
        <p:spPr>
          <a:xfrm>
            <a:off x="3285490" y="2058670"/>
            <a:ext cx="2210435" cy="4741545"/>
          </a:xfrm>
          <a:prstGeom prst="round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549" t="44804" r="70272" b="409"/>
          <a:stretch>
            <a:fillRect/>
          </a:stretch>
        </p:blipFill>
        <p:spPr>
          <a:xfrm>
            <a:off x="0" y="2223135"/>
            <a:ext cx="4390390" cy="463867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52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1" y="2144992"/>
            <a:ext cx="3314700" cy="3124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3" y="85032"/>
            <a:ext cx="3124200" cy="3057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77" y="3429000"/>
            <a:ext cx="3228975" cy="3200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93" y="117563"/>
            <a:ext cx="3028950" cy="31337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96"/>
            <a:ext cx="9762066" cy="672904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 flipV="1">
            <a:off x="121679" y="-121679"/>
            <a:ext cx="1442370" cy="1685731"/>
            <a:chOff x="7954549" y="0"/>
            <a:chExt cx="4237451" cy="5018024"/>
          </a:xfrm>
        </p:grpSpPr>
        <p:sp>
          <p:nvSpPr>
            <p:cNvPr id="16" name="流程图: 合并 15"/>
            <p:cNvSpPr/>
            <p:nvPr/>
          </p:nvSpPr>
          <p:spPr>
            <a:xfrm>
              <a:off x="7954550" y="2035"/>
              <a:ext cx="2515535" cy="2168688"/>
            </a:xfrm>
            <a:prstGeom prst="flowChartMerge">
              <a:avLst/>
            </a:prstGeom>
            <a:solidFill>
              <a:srgbClr val="E16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流程图: 合并 16"/>
            <p:cNvSpPr/>
            <p:nvPr/>
          </p:nvSpPr>
          <p:spPr>
            <a:xfrm rot="10800000">
              <a:off x="9212317" y="0"/>
              <a:ext cx="2515535" cy="2168688"/>
            </a:xfrm>
            <a:prstGeom prst="flowChartMerg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合并 17"/>
            <p:cNvSpPr/>
            <p:nvPr/>
          </p:nvSpPr>
          <p:spPr>
            <a:xfrm>
              <a:off x="11395444" y="1481963"/>
              <a:ext cx="796556" cy="686725"/>
            </a:xfrm>
            <a:prstGeom prst="flowChartMerge">
              <a:avLst/>
            </a:prstGeom>
            <a:solidFill>
              <a:srgbClr val="59D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流程图: 合并 18"/>
            <p:cNvSpPr/>
            <p:nvPr/>
          </p:nvSpPr>
          <p:spPr>
            <a:xfrm rot="10800000">
              <a:off x="7954549" y="2168688"/>
              <a:ext cx="2515535" cy="2168688"/>
            </a:xfrm>
            <a:prstGeom prst="flowChartMerge">
              <a:avLst/>
            </a:prstGeom>
            <a:solidFill>
              <a:srgbClr val="4A5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合并 20"/>
            <p:cNvSpPr/>
            <p:nvPr/>
          </p:nvSpPr>
          <p:spPr>
            <a:xfrm>
              <a:off x="9845040" y="4479163"/>
              <a:ext cx="625044" cy="538861"/>
            </a:xfrm>
            <a:prstGeom prst="flowChartMerge">
              <a:avLst/>
            </a:prstGeom>
            <a:solidFill>
              <a:srgbClr val="DA69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流程图: 合并 22"/>
            <p:cNvSpPr/>
            <p:nvPr/>
          </p:nvSpPr>
          <p:spPr>
            <a:xfrm>
              <a:off x="10705998" y="4124356"/>
              <a:ext cx="494178" cy="426040"/>
            </a:xfrm>
            <a:prstGeom prst="flowChartMerge">
              <a:avLst/>
            </a:prstGeom>
            <a:solidFill>
              <a:srgbClr val="F8C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 descr="psb4E4Y1KQ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" y="0"/>
            <a:ext cx="10403840" cy="5559425"/>
          </a:xfrm>
          <a:prstGeom prst="rect">
            <a:avLst/>
          </a:prstGeom>
        </p:spPr>
      </p:pic>
      <p:pic>
        <p:nvPicPr>
          <p:cNvPr id="4" name="图片 3" descr="psb4E4Y1KQY"/>
          <p:cNvPicPr>
            <a:picLocks noChangeAspect="1"/>
          </p:cNvPicPr>
          <p:nvPr/>
        </p:nvPicPr>
        <p:blipFill>
          <a:blip r:embed="rId3"/>
          <a:srcRect l="20715" t="36950" r="75146" b="52667"/>
          <a:stretch>
            <a:fillRect/>
          </a:stretch>
        </p:blipFill>
        <p:spPr>
          <a:xfrm>
            <a:off x="779780" y="419100"/>
            <a:ext cx="1631315" cy="2186940"/>
          </a:xfrm>
          <a:prstGeom prst="rect">
            <a:avLst/>
          </a:prstGeom>
        </p:spPr>
      </p:pic>
      <p:pic>
        <p:nvPicPr>
          <p:cNvPr id="5" name="图片 4" descr="psb4E4Y1KQY"/>
          <p:cNvPicPr>
            <a:picLocks noChangeAspect="1"/>
          </p:cNvPicPr>
          <p:nvPr/>
        </p:nvPicPr>
        <p:blipFill>
          <a:blip r:embed="rId3"/>
          <a:srcRect l="27567" t="62594" r="68294" b="27023"/>
          <a:stretch>
            <a:fillRect/>
          </a:stretch>
        </p:blipFill>
        <p:spPr>
          <a:xfrm>
            <a:off x="2037080" y="3822700"/>
            <a:ext cx="1631315" cy="2186940"/>
          </a:xfrm>
          <a:prstGeom prst="rect">
            <a:avLst/>
          </a:prstGeom>
        </p:spPr>
      </p:pic>
      <p:pic>
        <p:nvPicPr>
          <p:cNvPr id="6" name="图片 5" descr="psb4E4Y1KQY"/>
          <p:cNvPicPr>
            <a:picLocks noChangeAspect="1"/>
          </p:cNvPicPr>
          <p:nvPr/>
        </p:nvPicPr>
        <p:blipFill>
          <a:blip r:embed="rId3"/>
          <a:srcRect l="78068" t="10905" r="17793" b="78712"/>
          <a:stretch>
            <a:fillRect/>
          </a:stretch>
        </p:blipFill>
        <p:spPr>
          <a:xfrm>
            <a:off x="4759960" y="1433195"/>
            <a:ext cx="1631315" cy="2186940"/>
          </a:xfrm>
          <a:prstGeom prst="rect">
            <a:avLst/>
          </a:prstGeom>
        </p:spPr>
      </p:pic>
      <p:pic>
        <p:nvPicPr>
          <p:cNvPr id="7" name="图片 6" descr="psb4E4Y1KQY"/>
          <p:cNvPicPr>
            <a:picLocks noChangeAspect="1"/>
          </p:cNvPicPr>
          <p:nvPr/>
        </p:nvPicPr>
        <p:blipFill>
          <a:blip r:embed="rId3"/>
          <a:srcRect l="56683" t="62160" r="39178" b="27457"/>
          <a:stretch>
            <a:fillRect/>
          </a:stretch>
        </p:blipFill>
        <p:spPr>
          <a:xfrm>
            <a:off x="7597775" y="3813175"/>
            <a:ext cx="1631315" cy="2186940"/>
          </a:xfrm>
          <a:prstGeom prst="rect">
            <a:avLst/>
          </a:prstGeom>
        </p:spPr>
      </p:pic>
      <p:pic>
        <p:nvPicPr>
          <p:cNvPr id="8" name="图片 7" descr="psb4E4Y1KQY"/>
          <p:cNvPicPr>
            <a:picLocks noChangeAspect="1"/>
          </p:cNvPicPr>
          <p:nvPr/>
        </p:nvPicPr>
        <p:blipFill>
          <a:blip r:embed="rId3"/>
          <a:srcRect l="42125" t="79423" r="53736" b="10194"/>
          <a:stretch>
            <a:fillRect/>
          </a:stretch>
        </p:blipFill>
        <p:spPr>
          <a:xfrm>
            <a:off x="8853805" y="194945"/>
            <a:ext cx="1631315" cy="21869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92969" y="1195313"/>
            <a:ext cx="14168487" cy="353044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Fer-2013 </a:t>
            </a:r>
            <a:r>
              <a:rPr lang="zh-CN" altLang="en-US" sz="8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数据集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1534</Words>
  <Application>Microsoft Office PowerPoint</Application>
  <PresentationFormat>宽屏</PresentationFormat>
  <Paragraphs>442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Adobe 繁黑體 Std B</vt:lpstr>
      <vt:lpstr>Adobe 仿宋 Std R</vt:lpstr>
      <vt:lpstr>等线</vt:lpstr>
      <vt:lpstr>等线 Light</vt:lpstr>
      <vt:lpstr>黑体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2975395623@qq.com</dc:creator>
  <cp:lastModifiedBy>2975395623@qq.com</cp:lastModifiedBy>
  <cp:revision>345</cp:revision>
  <dcterms:created xsi:type="dcterms:W3CDTF">2018-10-23T04:47:00Z</dcterms:created>
  <dcterms:modified xsi:type="dcterms:W3CDTF">2020-06-18T11:18:26Z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